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2" r:id="rId2"/>
    <p:sldId id="273" r:id="rId3"/>
    <p:sldId id="277" r:id="rId4"/>
    <p:sldId id="281" r:id="rId5"/>
    <p:sldId id="282" r:id="rId6"/>
    <p:sldId id="283" r:id="rId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5A60"/>
    <a:srgbClr val="FFFFFF"/>
    <a:srgbClr val="000000"/>
    <a:srgbClr val="41B3DC"/>
    <a:srgbClr val="0083C3"/>
    <a:srgbClr val="545B5E"/>
    <a:srgbClr val="0092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18" autoAdjust="0"/>
  </p:normalViewPr>
  <p:slideViewPr>
    <p:cSldViewPr snapToGrid="0" snapToObjects="1">
      <p:cViewPr varScale="1">
        <p:scale>
          <a:sx n="86" d="100"/>
          <a:sy n="86" d="100"/>
        </p:scale>
        <p:origin x="138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5" d="100"/>
          <a:sy n="65" d="100"/>
        </p:scale>
        <p:origin x="2251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ja-JP" altLang="ja-JP" dirty="0">
              <a:ea typeface="メイリオ" panose="020B0604030504040204" pitchFamily="50" charset="-128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B6DF26D-8D77-46D5-8E11-FB42E8C64E8D}" type="datetimeFigureOut">
              <a:rPr lang="en-US" altLang="ja-JP">
                <a:ea typeface="メイリオ" panose="020B0604030504040204" pitchFamily="50" charset="-128"/>
              </a:rPr>
              <a:pPr/>
              <a:t>2/13/2025</a:t>
            </a:fld>
            <a:endParaRPr lang="en-US" altLang="ja-JP" dirty="0">
              <a:ea typeface="メイリオ" panose="020B0604030504040204" pitchFamily="50" charset="-12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ja-JP" altLang="ja-JP" dirty="0">
              <a:ea typeface="メイリオ" panose="020B0604030504040204" pitchFamily="50" charset="-12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64AF693-41C7-4E4B-BB93-9EC650D9E453}" type="slidenum">
              <a:rPr lang="en-US" altLang="ja-JP">
                <a:ea typeface="メイリオ" panose="020B0604030504040204" pitchFamily="50" charset="-128"/>
              </a:rPr>
              <a:pPr/>
              <a:t>‹#›</a:t>
            </a:fld>
            <a:endParaRPr lang="en-US" altLang="ja-JP" dirty="0"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55766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メイリオ" panose="020B0604030504040204" pitchFamily="50" charset="-128"/>
              </a:defRPr>
            </a:lvl1pPr>
          </a:lstStyle>
          <a:p>
            <a:endParaRPr lang="ja-JP" altLang="ja-JP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メイリオ" panose="020B0604030504040204" pitchFamily="50" charset="-128"/>
              </a:defRPr>
            </a:lvl1pPr>
          </a:lstStyle>
          <a:p>
            <a:fld id="{58A51D48-086C-4557-9EF5-5F4666DB099E}" type="datetimeFigureOut">
              <a:rPr lang="en-US" altLang="ja-JP" smtClean="0"/>
              <a:pPr/>
              <a:t>2/13/2025</a:t>
            </a:fld>
            <a:endParaRPr lang="en-US" altLang="ja-JP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メイリオ" panose="020B0604030504040204" pitchFamily="50" charset="-128"/>
              </a:defRPr>
            </a:lvl1pPr>
          </a:lstStyle>
          <a:p>
            <a:endParaRPr lang="ja-JP" altLang="ja-JP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メイリオ" panose="020B0604030504040204" pitchFamily="50" charset="-128"/>
              </a:defRPr>
            </a:lvl1pPr>
          </a:lstStyle>
          <a:p>
            <a:fld id="{C9F80BE9-0893-4A4E-BA55-7F88B7424269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878813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メイリオ" panose="020B0604030504040204" pitchFamily="50" charset="-128"/>
        <a:cs typeface="メイリオ" panose="020B0604030504040204" pitchFamily="50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メイリオ" panose="020B0604030504040204" pitchFamily="50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メイリオ" panose="020B0604030504040204" pitchFamily="50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メイリオ" panose="020B0604030504040204" pitchFamily="50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メイリオ" panose="020B0604030504040204" pitchFamily="5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/>
          <p:nvPr/>
        </p:nvSpPr>
        <p:spPr>
          <a:xfrm>
            <a:off x="3313" y="4313946"/>
            <a:ext cx="1860605" cy="1629488"/>
          </a:xfrm>
          <a:prstGeom prst="rect">
            <a:avLst/>
          </a:prstGeom>
          <a:solidFill>
            <a:srgbClr val="505A60"/>
          </a:solidFill>
          <a:ln>
            <a:solidFill>
              <a:srgbClr val="505A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 </a:t>
            </a:r>
          </a:p>
        </p:txBody>
      </p:sp>
      <p:sp>
        <p:nvSpPr>
          <p:cNvPr id="10" name="Rectangle 6"/>
          <p:cNvSpPr/>
          <p:nvPr/>
        </p:nvSpPr>
        <p:spPr>
          <a:xfrm>
            <a:off x="1943100" y="4310135"/>
            <a:ext cx="7200900" cy="1629489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/>
            <a:endParaRPr lang="ja-JP" altLang="ja-JP" sz="1350" dirty="0">
              <a:solidFill>
                <a:srgbClr val="FFFFFF"/>
              </a:solidFill>
              <a:latin typeface="+mn-lt"/>
              <a:ea typeface="メイリオ" panose="020B0604030504040204" pitchFamily="50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69327" y="4448718"/>
            <a:ext cx="6853856" cy="819158"/>
          </a:xfrm>
        </p:spPr>
        <p:txBody>
          <a:bodyPr>
            <a:normAutofit/>
          </a:bodyPr>
          <a:lstStyle>
            <a:lvl1pPr algn="l">
              <a:defRPr sz="2400" b="1" baseline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9327" y="5355312"/>
            <a:ext cx="6853857" cy="5227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 baseline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 smtClean="0"/>
              <a:t>单击此处编辑母版副标题样式</a:t>
            </a:r>
            <a:endParaRPr lang="en-US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10"/>
          </p:nvPr>
        </p:nvSpPr>
        <p:spPr bwMode="auto">
          <a:xfrm>
            <a:off x="0" y="1280161"/>
            <a:ext cx="6035040" cy="2962656"/>
          </a:xfrm>
          <a:custGeom>
            <a:avLst/>
            <a:gdLst>
              <a:gd name="connsiteX0" fmla="*/ 0 w 6706491"/>
              <a:gd name="connsiteY0" fmla="*/ 2614027 h 2614027"/>
              <a:gd name="connsiteX1" fmla="*/ 653507 w 6706491"/>
              <a:gd name="connsiteY1" fmla="*/ 0 h 2614027"/>
              <a:gd name="connsiteX2" fmla="*/ 6706491 w 6706491"/>
              <a:gd name="connsiteY2" fmla="*/ 0 h 2614027"/>
              <a:gd name="connsiteX3" fmla="*/ 6052984 w 6706491"/>
              <a:gd name="connsiteY3" fmla="*/ 2614027 h 2614027"/>
              <a:gd name="connsiteX4" fmla="*/ 0 w 6706491"/>
              <a:gd name="connsiteY4" fmla="*/ 2614027 h 2614027"/>
              <a:gd name="connsiteX0" fmla="*/ 28282 w 6052984"/>
              <a:gd name="connsiteY0" fmla="*/ 2600658 h 2614027"/>
              <a:gd name="connsiteX1" fmla="*/ 0 w 6052984"/>
              <a:gd name="connsiteY1" fmla="*/ 0 h 2614027"/>
              <a:gd name="connsiteX2" fmla="*/ 6052984 w 6052984"/>
              <a:gd name="connsiteY2" fmla="*/ 0 h 2614027"/>
              <a:gd name="connsiteX3" fmla="*/ 5399477 w 6052984"/>
              <a:gd name="connsiteY3" fmla="*/ 2614027 h 2614027"/>
              <a:gd name="connsiteX4" fmla="*/ 28282 w 6052984"/>
              <a:gd name="connsiteY4" fmla="*/ 2600658 h 2614027"/>
              <a:gd name="connsiteX0" fmla="*/ 9232 w 6033934"/>
              <a:gd name="connsiteY0" fmla="*/ 2600658 h 2614027"/>
              <a:gd name="connsiteX1" fmla="*/ 0 w 6033934"/>
              <a:gd name="connsiteY1" fmla="*/ 0 h 2614027"/>
              <a:gd name="connsiteX2" fmla="*/ 6033934 w 6033934"/>
              <a:gd name="connsiteY2" fmla="*/ 0 h 2614027"/>
              <a:gd name="connsiteX3" fmla="*/ 5380427 w 6033934"/>
              <a:gd name="connsiteY3" fmla="*/ 2614027 h 2614027"/>
              <a:gd name="connsiteX4" fmla="*/ 9232 w 6033934"/>
              <a:gd name="connsiteY4" fmla="*/ 2600658 h 2614027"/>
              <a:gd name="connsiteX0" fmla="*/ 1450 w 6026152"/>
              <a:gd name="connsiteY0" fmla="*/ 2600658 h 2614027"/>
              <a:gd name="connsiteX1" fmla="*/ 0 w 6026152"/>
              <a:gd name="connsiteY1" fmla="*/ 0 h 2614027"/>
              <a:gd name="connsiteX2" fmla="*/ 6026152 w 6026152"/>
              <a:gd name="connsiteY2" fmla="*/ 0 h 2614027"/>
              <a:gd name="connsiteX3" fmla="*/ 5372645 w 6026152"/>
              <a:gd name="connsiteY3" fmla="*/ 2614027 h 2614027"/>
              <a:gd name="connsiteX4" fmla="*/ 1450 w 6026152"/>
              <a:gd name="connsiteY4" fmla="*/ 2600658 h 2614027"/>
              <a:gd name="connsiteX0" fmla="*/ 5341 w 6026152"/>
              <a:gd name="connsiteY0" fmla="*/ 2611023 h 2614027"/>
              <a:gd name="connsiteX1" fmla="*/ 0 w 6026152"/>
              <a:gd name="connsiteY1" fmla="*/ 0 h 2614027"/>
              <a:gd name="connsiteX2" fmla="*/ 6026152 w 6026152"/>
              <a:gd name="connsiteY2" fmla="*/ 0 h 2614027"/>
              <a:gd name="connsiteX3" fmla="*/ 5372645 w 6026152"/>
              <a:gd name="connsiteY3" fmla="*/ 2614027 h 2614027"/>
              <a:gd name="connsiteX4" fmla="*/ 5341 w 6026152"/>
              <a:gd name="connsiteY4" fmla="*/ 2611023 h 2614027"/>
              <a:gd name="connsiteX0" fmla="*/ 5341 w 6026152"/>
              <a:gd name="connsiteY0" fmla="*/ 2614477 h 2614477"/>
              <a:gd name="connsiteX1" fmla="*/ 0 w 6026152"/>
              <a:gd name="connsiteY1" fmla="*/ 0 h 2614477"/>
              <a:gd name="connsiteX2" fmla="*/ 6026152 w 6026152"/>
              <a:gd name="connsiteY2" fmla="*/ 0 h 2614477"/>
              <a:gd name="connsiteX3" fmla="*/ 5372645 w 6026152"/>
              <a:gd name="connsiteY3" fmla="*/ 2614027 h 2614477"/>
              <a:gd name="connsiteX4" fmla="*/ 5341 w 6026152"/>
              <a:gd name="connsiteY4" fmla="*/ 2614477 h 2614477"/>
              <a:gd name="connsiteX0" fmla="*/ 677 w 6021488"/>
              <a:gd name="connsiteY0" fmla="*/ 2614477 h 2614477"/>
              <a:gd name="connsiteX1" fmla="*/ 3118 w 6021488"/>
              <a:gd name="connsiteY1" fmla="*/ 0 h 2614477"/>
              <a:gd name="connsiteX2" fmla="*/ 6021488 w 6021488"/>
              <a:gd name="connsiteY2" fmla="*/ 0 h 2614477"/>
              <a:gd name="connsiteX3" fmla="*/ 5367981 w 6021488"/>
              <a:gd name="connsiteY3" fmla="*/ 2614027 h 2614477"/>
              <a:gd name="connsiteX4" fmla="*/ 677 w 6021488"/>
              <a:gd name="connsiteY4" fmla="*/ 2614477 h 2614477"/>
              <a:gd name="connsiteX0" fmla="*/ 1450 w 6022261"/>
              <a:gd name="connsiteY0" fmla="*/ 2614477 h 2614477"/>
              <a:gd name="connsiteX1" fmla="*/ 0 w 6022261"/>
              <a:gd name="connsiteY1" fmla="*/ 0 h 2614477"/>
              <a:gd name="connsiteX2" fmla="*/ 6022261 w 6022261"/>
              <a:gd name="connsiteY2" fmla="*/ 0 h 2614477"/>
              <a:gd name="connsiteX3" fmla="*/ 5368754 w 6022261"/>
              <a:gd name="connsiteY3" fmla="*/ 2614027 h 2614477"/>
              <a:gd name="connsiteX4" fmla="*/ 1450 w 6022261"/>
              <a:gd name="connsiteY4" fmla="*/ 2614477 h 2614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22261" h="2614477">
                <a:moveTo>
                  <a:pt x="1450" y="2614477"/>
                </a:moveTo>
                <a:cubicBezTo>
                  <a:pt x="-1627" y="1747591"/>
                  <a:pt x="3077" y="866886"/>
                  <a:pt x="0" y="0"/>
                </a:cubicBezTo>
                <a:lnTo>
                  <a:pt x="6022261" y="0"/>
                </a:lnTo>
                <a:lnTo>
                  <a:pt x="5368754" y="2614027"/>
                </a:lnTo>
                <a:lnTo>
                  <a:pt x="1450" y="2614477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rtlCol="0">
            <a:normAutofit/>
          </a:bodyPr>
          <a:lstStyle>
            <a:lvl1pPr marL="0" indent="0">
              <a:buNone/>
              <a:defRPr sz="2400">
                <a:latin typeface="+mn-lt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dirty="0"/>
          </a:p>
        </p:txBody>
      </p:sp>
      <p:sp>
        <p:nvSpPr>
          <p:cNvPr id="18" name="Picture Placeholder 2"/>
          <p:cNvSpPr>
            <a:spLocks noGrp="1"/>
          </p:cNvSpPr>
          <p:nvPr>
            <p:ph type="pic" idx="11"/>
          </p:nvPr>
        </p:nvSpPr>
        <p:spPr bwMode="auto">
          <a:xfrm>
            <a:off x="5486400" y="1280159"/>
            <a:ext cx="3657600" cy="2962656"/>
          </a:xfrm>
          <a:custGeom>
            <a:avLst/>
            <a:gdLst>
              <a:gd name="connsiteX0" fmla="*/ 0 w 4451684"/>
              <a:gd name="connsiteY0" fmla="*/ 2614027 h 2614027"/>
              <a:gd name="connsiteX1" fmla="*/ 653507 w 4451684"/>
              <a:gd name="connsiteY1" fmla="*/ 0 h 2614027"/>
              <a:gd name="connsiteX2" fmla="*/ 4451684 w 4451684"/>
              <a:gd name="connsiteY2" fmla="*/ 0 h 2614027"/>
              <a:gd name="connsiteX3" fmla="*/ 3798177 w 4451684"/>
              <a:gd name="connsiteY3" fmla="*/ 2614027 h 2614027"/>
              <a:gd name="connsiteX4" fmla="*/ 0 w 4451684"/>
              <a:gd name="connsiteY4" fmla="*/ 2614027 h 2614027"/>
              <a:gd name="connsiteX0" fmla="*/ 0 w 3798177"/>
              <a:gd name="connsiteY0" fmla="*/ 2614027 h 2614027"/>
              <a:gd name="connsiteX1" fmla="*/ 653507 w 3798177"/>
              <a:gd name="connsiteY1" fmla="*/ 0 h 2614027"/>
              <a:gd name="connsiteX2" fmla="*/ 3715084 w 3798177"/>
              <a:gd name="connsiteY2" fmla="*/ 0 h 2614027"/>
              <a:gd name="connsiteX3" fmla="*/ 3798177 w 3798177"/>
              <a:gd name="connsiteY3" fmla="*/ 2614027 h 2614027"/>
              <a:gd name="connsiteX4" fmla="*/ 0 w 3798177"/>
              <a:gd name="connsiteY4" fmla="*/ 2614027 h 2614027"/>
              <a:gd name="connsiteX0" fmla="*/ 0 w 3715627"/>
              <a:gd name="connsiteY0" fmla="*/ 2614027 h 2620377"/>
              <a:gd name="connsiteX1" fmla="*/ 653507 w 3715627"/>
              <a:gd name="connsiteY1" fmla="*/ 0 h 2620377"/>
              <a:gd name="connsiteX2" fmla="*/ 3715084 w 3715627"/>
              <a:gd name="connsiteY2" fmla="*/ 0 h 2620377"/>
              <a:gd name="connsiteX3" fmla="*/ 3715627 w 3715627"/>
              <a:gd name="connsiteY3" fmla="*/ 2620377 h 2620377"/>
              <a:gd name="connsiteX4" fmla="*/ 0 w 3715627"/>
              <a:gd name="connsiteY4" fmla="*/ 2614027 h 2620377"/>
              <a:gd name="connsiteX0" fmla="*/ 0 w 3715084"/>
              <a:gd name="connsiteY0" fmla="*/ 2614027 h 2620377"/>
              <a:gd name="connsiteX1" fmla="*/ 653507 w 3715084"/>
              <a:gd name="connsiteY1" fmla="*/ 0 h 2620377"/>
              <a:gd name="connsiteX2" fmla="*/ 3715084 w 3715084"/>
              <a:gd name="connsiteY2" fmla="*/ 0 h 2620377"/>
              <a:gd name="connsiteX3" fmla="*/ 3712052 w 3715084"/>
              <a:gd name="connsiteY3" fmla="*/ 2620377 h 2620377"/>
              <a:gd name="connsiteX4" fmla="*/ 0 w 3715084"/>
              <a:gd name="connsiteY4" fmla="*/ 2614027 h 2620377"/>
              <a:gd name="connsiteX0" fmla="*/ 0 w 3715084"/>
              <a:gd name="connsiteY0" fmla="*/ 2614027 h 2620377"/>
              <a:gd name="connsiteX1" fmla="*/ 653507 w 3715084"/>
              <a:gd name="connsiteY1" fmla="*/ 0 h 2620377"/>
              <a:gd name="connsiteX2" fmla="*/ 3715084 w 3715084"/>
              <a:gd name="connsiteY2" fmla="*/ 0 h 2620377"/>
              <a:gd name="connsiteX3" fmla="*/ 3712052 w 3715084"/>
              <a:gd name="connsiteY3" fmla="*/ 2620377 h 2620377"/>
              <a:gd name="connsiteX4" fmla="*/ 0 w 3715084"/>
              <a:gd name="connsiteY4" fmla="*/ 2614027 h 2620377"/>
              <a:gd name="connsiteX0" fmla="*/ 0 w 3715084"/>
              <a:gd name="connsiteY0" fmla="*/ 2614027 h 2615415"/>
              <a:gd name="connsiteX1" fmla="*/ 653507 w 3715084"/>
              <a:gd name="connsiteY1" fmla="*/ 0 h 2615415"/>
              <a:gd name="connsiteX2" fmla="*/ 3715084 w 3715084"/>
              <a:gd name="connsiteY2" fmla="*/ 0 h 2615415"/>
              <a:gd name="connsiteX3" fmla="*/ 3712052 w 3715084"/>
              <a:gd name="connsiteY3" fmla="*/ 2615415 h 2615415"/>
              <a:gd name="connsiteX4" fmla="*/ 0 w 3715084"/>
              <a:gd name="connsiteY4" fmla="*/ 2614027 h 2615415"/>
              <a:gd name="connsiteX0" fmla="*/ 0 w 3717893"/>
              <a:gd name="connsiteY0" fmla="*/ 2614027 h 2615415"/>
              <a:gd name="connsiteX1" fmla="*/ 653507 w 3717893"/>
              <a:gd name="connsiteY1" fmla="*/ 0 h 2615415"/>
              <a:gd name="connsiteX2" fmla="*/ 3715084 w 3717893"/>
              <a:gd name="connsiteY2" fmla="*/ 0 h 2615415"/>
              <a:gd name="connsiteX3" fmla="*/ 3717750 w 3717893"/>
              <a:gd name="connsiteY3" fmla="*/ 2615415 h 2615415"/>
              <a:gd name="connsiteX4" fmla="*/ 0 w 3717893"/>
              <a:gd name="connsiteY4" fmla="*/ 2614027 h 2615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17893" h="2615415">
                <a:moveTo>
                  <a:pt x="0" y="2614027"/>
                </a:moveTo>
                <a:lnTo>
                  <a:pt x="653507" y="0"/>
                </a:lnTo>
                <a:lnTo>
                  <a:pt x="3715084" y="0"/>
                </a:lnTo>
                <a:cubicBezTo>
                  <a:pt x="3714073" y="873459"/>
                  <a:pt x="3718761" y="1741956"/>
                  <a:pt x="3717750" y="2615415"/>
                </a:cubicBezTo>
                <a:lnTo>
                  <a:pt x="0" y="2614027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rtlCol="0">
            <a:normAutofit/>
          </a:bodyPr>
          <a:lstStyle>
            <a:lvl1pPr marL="0" indent="0">
              <a:buNone/>
              <a:defRPr sz="2400">
                <a:latin typeface="+mn-lt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716280" y="4632960"/>
            <a:ext cx="1049509" cy="913337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7200">
                <a:solidFill>
                  <a:srgbClr val="FFFFFF"/>
                </a:solidFill>
                <a:latin typeface="+mn-lt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22595" y="4632960"/>
            <a:ext cx="992188" cy="512568"/>
          </a:xfrm>
        </p:spPr>
        <p:txBody>
          <a:bodyPr/>
          <a:lstStyle>
            <a:lvl1pPr marL="0" indent="0">
              <a:buFontTx/>
              <a:buNone/>
              <a:defRPr sz="3200" baseline="0">
                <a:solidFill>
                  <a:srgbClr val="FFFFFF"/>
                </a:solidFill>
                <a:latin typeface="+mn-lt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122594" y="5064982"/>
            <a:ext cx="992188" cy="48131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000" baseline="0">
                <a:solidFill>
                  <a:srgbClr val="41B3DC"/>
                </a:solidFill>
                <a:latin typeface="+mn-lt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59F267DA-1D41-49FB-9700-CB701E1501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3553" y="227064"/>
            <a:ext cx="4417473" cy="600216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984" y="6380262"/>
            <a:ext cx="3715200" cy="256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383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/>
          <p:nvPr/>
        </p:nvSpPr>
        <p:spPr>
          <a:xfrm>
            <a:off x="0" y="1317625"/>
            <a:ext cx="9144000" cy="421005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/>
            <a:endParaRPr lang="ja-JP" altLang="ja-JP" sz="1350" dirty="0">
              <a:solidFill>
                <a:srgbClr val="FFFFFF"/>
              </a:solidFill>
              <a:latin typeface="+mn-lt"/>
              <a:ea typeface="メイリオ" panose="020B0604030504040204" pitchFamily="50" charset="-128"/>
            </a:endParaRPr>
          </a:p>
        </p:txBody>
      </p:sp>
      <p:sp>
        <p:nvSpPr>
          <p:cNvPr id="4" name="Rectangle 6"/>
          <p:cNvSpPr/>
          <p:nvPr/>
        </p:nvSpPr>
        <p:spPr>
          <a:xfrm>
            <a:off x="1" y="1147767"/>
            <a:ext cx="6229350" cy="122237"/>
          </a:xfrm>
          <a:prstGeom prst="rect">
            <a:avLst/>
          </a:prstGeom>
          <a:solidFill>
            <a:srgbClr val="505A60"/>
          </a:solidFill>
          <a:ln>
            <a:solidFill>
              <a:srgbClr val="505A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/>
            <a:endParaRPr lang="ja-JP" altLang="ja-JP" sz="1350" dirty="0">
              <a:solidFill>
                <a:srgbClr val="FFFFFF"/>
              </a:solidFill>
              <a:latin typeface="+mn-lt"/>
              <a:ea typeface="メイリオ" panose="020B0604030504040204" pitchFamily="50" charset="-128"/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6269038" y="1147767"/>
            <a:ext cx="2874962" cy="122237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/>
            <a:endParaRPr lang="ja-JP" altLang="ja-JP" sz="1350" dirty="0">
              <a:solidFill>
                <a:srgbClr val="FFFFFF"/>
              </a:solidFill>
              <a:latin typeface="+mn-lt"/>
              <a:ea typeface="メイリオ" panose="020B0604030504040204" pitchFamily="50" charset="-128"/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2" y="5578479"/>
            <a:ext cx="1046163" cy="123825"/>
          </a:xfrm>
          <a:prstGeom prst="rect">
            <a:avLst/>
          </a:prstGeom>
          <a:solidFill>
            <a:srgbClr val="505A60"/>
          </a:solidFill>
          <a:ln>
            <a:solidFill>
              <a:srgbClr val="505A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/>
            <a:endParaRPr lang="ja-JP" altLang="ja-JP" sz="1350" dirty="0">
              <a:solidFill>
                <a:srgbClr val="FFFFFF"/>
              </a:solidFill>
              <a:latin typeface="+mn-lt"/>
              <a:ea typeface="メイリオ" panose="020B0604030504040204" pitchFamily="50" charset="-128"/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1077915" y="5578479"/>
            <a:ext cx="8066087" cy="12382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/>
            <a:endParaRPr lang="ja-JP" altLang="ja-JP" sz="1350" dirty="0">
              <a:solidFill>
                <a:srgbClr val="FFFFFF"/>
              </a:solidFill>
              <a:latin typeface="+mn-lt"/>
              <a:ea typeface="メイリオ" panose="020B0604030504040204" pitchFamily="50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29973"/>
            <a:ext cx="8229600" cy="1406601"/>
          </a:xfrm>
        </p:spPr>
        <p:txBody>
          <a:bodyPr>
            <a:normAutofit/>
          </a:bodyPr>
          <a:lstStyle>
            <a:lvl1pPr algn="ctr">
              <a:defRPr sz="3000" b="1" cap="all" baseline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11" name="スライド番号プレースホルダー 6">
            <a:extLst>
              <a:ext uri="{FF2B5EF4-FFF2-40B4-BE49-F238E27FC236}">
                <a16:creationId xmlns:a16="http://schemas.microsoft.com/office/drawing/2014/main" id="{01200831-3904-4C3C-909C-FBC2B3CA194A}"/>
              </a:ext>
            </a:extLst>
          </p:cNvPr>
          <p:cNvSpPr txBox="1">
            <a:spLocks/>
          </p:cNvSpPr>
          <p:nvPr userDrawn="1"/>
        </p:nvSpPr>
        <p:spPr>
          <a:xfrm>
            <a:off x="129540" y="6460511"/>
            <a:ext cx="3391582" cy="35001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rgbClr val="898989"/>
                </a:solidFill>
                <a:latin typeface="+mn-lt"/>
                <a:ea typeface="メイリオ" panose="020B0604030504040204" pitchFamily="50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l"/>
            <a:r>
              <a:rPr lang="en-US" altLang="ja-JP" sz="1050" dirty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rPr>
              <a:t>DAIKIN </a:t>
            </a:r>
            <a:r>
              <a:rPr lang="en-US" altLang="ja-JP" sz="105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rPr>
              <a:t>NEW</a:t>
            </a:r>
            <a:r>
              <a:rPr lang="en-US" altLang="ja-JP" sz="1050" baseline="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rPr>
              <a:t> MATERIALS</a:t>
            </a:r>
            <a:r>
              <a:rPr lang="en-US" altLang="ja-JP" sz="105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rPr>
              <a:t> </a:t>
            </a:r>
            <a:r>
              <a:rPr lang="en-US" altLang="ja-JP" sz="1050" dirty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rPr>
              <a:t>(</a:t>
            </a:r>
            <a:r>
              <a:rPr lang="en-US" altLang="ja-JP" sz="105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rPr>
              <a:t>CHANGSHU) </a:t>
            </a:r>
            <a:r>
              <a:rPr lang="en-US" altLang="ja-JP" sz="1050" dirty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rPr>
              <a:t>CO., LTD.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77C5AB6-EEB9-4444-ADEC-2D8CDAF98225}"/>
              </a:ext>
            </a:extLst>
          </p:cNvPr>
          <p:cNvSpPr txBox="1"/>
          <p:nvPr userDrawn="1"/>
        </p:nvSpPr>
        <p:spPr>
          <a:xfrm>
            <a:off x="8679180" y="6498619"/>
            <a:ext cx="4724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4D1D3A6D-8FEF-4733-9147-B2299901816F}" type="slidenum">
              <a:rPr kumimoji="1" lang="ja-JP" altLang="en-US" sz="1100" smtClean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  <a:ea typeface="+mn-ea"/>
                <a:cs typeface="Arial"/>
              </a:rPr>
              <a:t>‹#›</a:t>
            </a:fld>
            <a:endParaRPr kumimoji="1" lang="ja-JP" altLang="en-US" sz="1100" dirty="0">
              <a:solidFill>
                <a:schemeClr val="tx1">
                  <a:lumMod val="60000"/>
                  <a:lumOff val="40000"/>
                </a:schemeClr>
              </a:solidFill>
              <a:latin typeface="+mn-lt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6933642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/>
          <p:nvPr/>
        </p:nvSpPr>
        <p:spPr>
          <a:xfrm>
            <a:off x="1" y="-9525"/>
            <a:ext cx="6229350" cy="56832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/>
            <a:endParaRPr lang="ja-JP" altLang="ja-JP" sz="1350" b="1" dirty="0">
              <a:solidFill>
                <a:srgbClr val="FFFFFF"/>
              </a:solidFill>
              <a:latin typeface="+mn-lt"/>
              <a:ea typeface="メイリオ" panose="020B0604030504040204" pitchFamily="50" charset="-128"/>
            </a:endParaRPr>
          </a:p>
        </p:txBody>
      </p:sp>
      <p:sp>
        <p:nvSpPr>
          <p:cNvPr id="4" name="Rectangle 6"/>
          <p:cNvSpPr/>
          <p:nvPr/>
        </p:nvSpPr>
        <p:spPr>
          <a:xfrm>
            <a:off x="6269038" y="-9525"/>
            <a:ext cx="2874962" cy="568325"/>
          </a:xfrm>
          <a:prstGeom prst="rect">
            <a:avLst/>
          </a:prstGeom>
          <a:solidFill>
            <a:srgbClr val="505A60"/>
          </a:solidFill>
          <a:ln>
            <a:solidFill>
              <a:srgbClr val="505A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/>
            <a:endParaRPr lang="ja-JP" altLang="ja-JP" sz="1350" dirty="0">
              <a:solidFill>
                <a:srgbClr val="FFFFFF"/>
              </a:solidFill>
              <a:latin typeface="+mn-lt"/>
              <a:ea typeface="メイリオ" panose="020B0604030504040204" pitchFamily="50" charset="-128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A3A2DD9-4BCA-4E75-A806-0291440D58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1" y="947203"/>
            <a:ext cx="7416800" cy="3954463"/>
          </a:xfrm>
        </p:spPr>
        <p:txBody>
          <a:bodyPr>
            <a:normAutofit/>
          </a:bodyPr>
          <a:lstStyle>
            <a:lvl1pPr algn="just">
              <a:defRPr sz="2400">
                <a:solidFill>
                  <a:schemeClr val="tx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defRPr>
            </a:lvl1pPr>
            <a:lvl2pPr algn="just">
              <a:defRPr sz="2400">
                <a:solidFill>
                  <a:schemeClr val="tx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defRPr>
            </a:lvl2pPr>
            <a:lvl3pPr algn="just">
              <a:defRPr sz="2400">
                <a:solidFill>
                  <a:schemeClr val="tx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defRPr>
            </a:lvl3pPr>
            <a:lvl4pPr algn="just">
              <a:defRPr sz="2400">
                <a:solidFill>
                  <a:schemeClr val="tx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defRPr>
            </a:lvl4pPr>
            <a:lvl5pPr algn="just">
              <a:defRPr sz="2400">
                <a:solidFill>
                  <a:schemeClr val="tx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38FA88A1-F3B5-4936-B0F0-54D08541084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-1"/>
            <a:ext cx="6229350" cy="558801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2000" b="1" baseline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7404041-D49B-450B-AF9A-4CB8EC21EAEA}"/>
              </a:ext>
            </a:extLst>
          </p:cNvPr>
          <p:cNvSpPr txBox="1"/>
          <p:nvPr userDrawn="1"/>
        </p:nvSpPr>
        <p:spPr>
          <a:xfrm>
            <a:off x="8679180" y="6498619"/>
            <a:ext cx="4724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4D1D3A6D-8FEF-4733-9147-B2299901816F}" type="slidenum">
              <a:rPr kumimoji="1" lang="ja-JP" altLang="en-US" sz="1100" smtClean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  <a:ea typeface="+mn-ea"/>
                <a:cs typeface="Arial"/>
              </a:rPr>
              <a:t>‹#›</a:t>
            </a:fld>
            <a:endParaRPr kumimoji="1" lang="ja-JP" altLang="en-US" sz="1100" dirty="0">
              <a:solidFill>
                <a:schemeClr val="tx1">
                  <a:lumMod val="60000"/>
                  <a:lumOff val="40000"/>
                </a:schemeClr>
              </a:solidFill>
              <a:latin typeface="+mn-lt"/>
              <a:ea typeface="+mn-ea"/>
              <a:cs typeface="Arial"/>
            </a:endParaRPr>
          </a:p>
        </p:txBody>
      </p:sp>
      <p:sp>
        <p:nvSpPr>
          <p:cNvPr id="11" name="スライド番号プレースホルダー 6">
            <a:extLst>
              <a:ext uri="{FF2B5EF4-FFF2-40B4-BE49-F238E27FC236}">
                <a16:creationId xmlns:a16="http://schemas.microsoft.com/office/drawing/2014/main" id="{01200831-3904-4C3C-909C-FBC2B3CA194A}"/>
              </a:ext>
            </a:extLst>
          </p:cNvPr>
          <p:cNvSpPr txBox="1">
            <a:spLocks/>
          </p:cNvSpPr>
          <p:nvPr userDrawn="1"/>
        </p:nvSpPr>
        <p:spPr>
          <a:xfrm>
            <a:off x="129540" y="6460511"/>
            <a:ext cx="3391582" cy="35001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rgbClr val="898989"/>
                </a:solidFill>
                <a:latin typeface="+mn-lt"/>
                <a:ea typeface="メイリオ" panose="020B0604030504040204" pitchFamily="50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l"/>
            <a:r>
              <a:rPr lang="en-US" altLang="ja-JP" sz="1050" dirty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rPr>
              <a:t>DAIKIN </a:t>
            </a:r>
            <a:r>
              <a:rPr lang="en-US" altLang="ja-JP" sz="105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rPr>
              <a:t>NEW</a:t>
            </a:r>
            <a:r>
              <a:rPr lang="en-US" altLang="ja-JP" sz="1050" baseline="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rPr>
              <a:t> MATERIALS</a:t>
            </a:r>
            <a:r>
              <a:rPr lang="en-US" altLang="ja-JP" sz="105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rPr>
              <a:t> </a:t>
            </a:r>
            <a:r>
              <a:rPr lang="en-US" altLang="ja-JP" sz="1050" dirty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rPr>
              <a:t>(</a:t>
            </a:r>
            <a:r>
              <a:rPr lang="en-US" altLang="ja-JP" sz="105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rPr>
              <a:t>CHANGSHU) </a:t>
            </a:r>
            <a:r>
              <a:rPr lang="en-US" altLang="ja-JP" sz="1050" dirty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rPr>
              <a:t>CO., LTD.</a:t>
            </a:r>
          </a:p>
        </p:txBody>
      </p:sp>
    </p:spTree>
    <p:extLst>
      <p:ext uri="{BB962C8B-B14F-4D97-AF65-F5344CB8AC3E}">
        <p14:creationId xmlns:p14="http://schemas.microsoft.com/office/powerpoint/2010/main" val="3278565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/>
          <p:nvPr/>
        </p:nvSpPr>
        <p:spPr>
          <a:xfrm>
            <a:off x="1" y="-9525"/>
            <a:ext cx="6229350" cy="56832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/>
            <a:endParaRPr lang="ja-JP" altLang="ja-JP" sz="1350" dirty="0">
              <a:solidFill>
                <a:srgbClr val="FFFFFF"/>
              </a:solidFill>
              <a:latin typeface="+mn-lt"/>
              <a:ea typeface="メイリオ" panose="020B0604030504040204" pitchFamily="50" charset="-128"/>
            </a:endParaRPr>
          </a:p>
        </p:txBody>
      </p:sp>
      <p:sp>
        <p:nvSpPr>
          <p:cNvPr id="4" name="Rectangle 6"/>
          <p:cNvSpPr/>
          <p:nvPr/>
        </p:nvSpPr>
        <p:spPr>
          <a:xfrm>
            <a:off x="6269038" y="-9525"/>
            <a:ext cx="2874962" cy="568325"/>
          </a:xfrm>
          <a:prstGeom prst="rect">
            <a:avLst/>
          </a:prstGeom>
          <a:solidFill>
            <a:srgbClr val="505A60"/>
          </a:solidFill>
          <a:ln>
            <a:solidFill>
              <a:srgbClr val="505A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/>
            <a:endParaRPr lang="ja-JP" altLang="ja-JP" sz="1350" dirty="0">
              <a:solidFill>
                <a:srgbClr val="FFFFFF"/>
              </a:solidFill>
              <a:latin typeface="+mn-lt"/>
              <a:ea typeface="メイリオ" panose="020B0604030504040204" pitchFamily="50" charset="-128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A3A2DD9-4BCA-4E75-A806-0291440D58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235" y="2084240"/>
            <a:ext cx="7416800" cy="3954463"/>
          </a:xfrm>
        </p:spPr>
        <p:txBody>
          <a:bodyPr>
            <a:normAutofit/>
          </a:bodyPr>
          <a:lstStyle>
            <a:lvl1pPr algn="just">
              <a:defRPr sz="2400">
                <a:solidFill>
                  <a:schemeClr val="tx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defRPr>
            </a:lvl1pPr>
            <a:lvl2pPr algn="just">
              <a:defRPr sz="2400">
                <a:solidFill>
                  <a:schemeClr val="tx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defRPr>
            </a:lvl2pPr>
            <a:lvl3pPr algn="just">
              <a:defRPr sz="2400">
                <a:solidFill>
                  <a:schemeClr val="tx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defRPr>
            </a:lvl3pPr>
            <a:lvl4pPr algn="just">
              <a:defRPr sz="2400">
                <a:solidFill>
                  <a:schemeClr val="tx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defRPr>
            </a:lvl4pPr>
            <a:lvl5pPr algn="just">
              <a:defRPr sz="2400">
                <a:solidFill>
                  <a:schemeClr val="tx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5C9FD02-DECD-4626-98E4-9A8389B4531F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571500" y="813670"/>
            <a:ext cx="7768535" cy="991277"/>
          </a:xfrm>
          <a:ln w="12700">
            <a:solidFill>
              <a:schemeClr val="tx1">
                <a:lumMod val="50000"/>
              </a:schemeClr>
            </a:solidFill>
          </a:ln>
        </p:spPr>
        <p:txBody>
          <a:bodyPr>
            <a:noAutofit/>
          </a:bodyPr>
          <a:lstStyle>
            <a:lvl1pPr algn="just">
              <a:defRPr sz="2400">
                <a:solidFill>
                  <a:schemeClr val="tx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defRPr>
            </a:lvl1pPr>
            <a:lvl2pPr marL="342900" indent="0" algn="just">
              <a:buNone/>
              <a:defRPr sz="2400">
                <a:solidFill>
                  <a:schemeClr val="tx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algn="just">
              <a:defRPr sz="2400">
                <a:solidFill>
                  <a:schemeClr val="tx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algn="just">
              <a:defRPr sz="2400">
                <a:solidFill>
                  <a:schemeClr val="tx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algn="just">
              <a:defRPr sz="2400">
                <a:solidFill>
                  <a:schemeClr val="tx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B5D27873-DCAF-4C22-8A72-0C5542ECDD5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-1"/>
            <a:ext cx="6229350" cy="558801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2000" b="1" baseline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FD46611-C663-47FA-894C-F72DF5CF75BE}"/>
              </a:ext>
            </a:extLst>
          </p:cNvPr>
          <p:cNvSpPr txBox="1"/>
          <p:nvPr userDrawn="1"/>
        </p:nvSpPr>
        <p:spPr>
          <a:xfrm>
            <a:off x="8679180" y="6498619"/>
            <a:ext cx="4724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4D1D3A6D-8FEF-4733-9147-B2299901816F}" type="slidenum">
              <a:rPr kumimoji="1" lang="ja-JP" altLang="en-US" sz="1100" smtClean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  <a:ea typeface="+mn-ea"/>
                <a:cs typeface="Arial"/>
              </a:rPr>
              <a:t>‹#›</a:t>
            </a:fld>
            <a:endParaRPr kumimoji="1" lang="ja-JP" altLang="en-US" sz="1100" dirty="0">
              <a:solidFill>
                <a:schemeClr val="tx1">
                  <a:lumMod val="60000"/>
                  <a:lumOff val="40000"/>
                </a:schemeClr>
              </a:solidFill>
              <a:latin typeface="+mn-lt"/>
              <a:ea typeface="+mn-ea"/>
              <a:cs typeface="Arial"/>
            </a:endParaRPr>
          </a:p>
        </p:txBody>
      </p:sp>
      <p:sp>
        <p:nvSpPr>
          <p:cNvPr id="12" name="スライド番号プレースホルダー 6">
            <a:extLst>
              <a:ext uri="{FF2B5EF4-FFF2-40B4-BE49-F238E27FC236}">
                <a16:creationId xmlns:a16="http://schemas.microsoft.com/office/drawing/2014/main" id="{01200831-3904-4C3C-909C-FBC2B3CA194A}"/>
              </a:ext>
            </a:extLst>
          </p:cNvPr>
          <p:cNvSpPr txBox="1">
            <a:spLocks/>
          </p:cNvSpPr>
          <p:nvPr userDrawn="1"/>
        </p:nvSpPr>
        <p:spPr>
          <a:xfrm>
            <a:off x="129540" y="6460511"/>
            <a:ext cx="3391582" cy="35001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rgbClr val="898989"/>
                </a:solidFill>
                <a:latin typeface="+mn-lt"/>
                <a:ea typeface="メイリオ" panose="020B0604030504040204" pitchFamily="50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l"/>
            <a:r>
              <a:rPr lang="en-US" altLang="ja-JP" sz="1050" dirty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rPr>
              <a:t>DAIKIN </a:t>
            </a:r>
            <a:r>
              <a:rPr lang="en-US" altLang="ja-JP" sz="105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rPr>
              <a:t>NEW</a:t>
            </a:r>
            <a:r>
              <a:rPr lang="en-US" altLang="ja-JP" sz="1050" baseline="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rPr>
              <a:t> MATERIALS</a:t>
            </a:r>
            <a:r>
              <a:rPr lang="en-US" altLang="ja-JP" sz="105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rPr>
              <a:t> </a:t>
            </a:r>
            <a:r>
              <a:rPr lang="en-US" altLang="ja-JP" sz="1050" dirty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rPr>
              <a:t>(</a:t>
            </a:r>
            <a:r>
              <a:rPr lang="en-US" altLang="ja-JP" sz="105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rPr>
              <a:t>CHANGSHU) </a:t>
            </a:r>
            <a:r>
              <a:rPr lang="en-US" altLang="ja-JP" sz="1050" dirty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rPr>
              <a:t>CO., LTD.</a:t>
            </a:r>
          </a:p>
        </p:txBody>
      </p:sp>
    </p:spTree>
    <p:extLst>
      <p:ext uri="{BB962C8B-B14F-4D97-AF65-F5344CB8AC3E}">
        <p14:creationId xmlns:p14="http://schemas.microsoft.com/office/powerpoint/2010/main" val="1487069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-9525"/>
            <a:ext cx="6229350" cy="56832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/>
            <a:endParaRPr lang="ja-JP" altLang="ja-JP" sz="1350" dirty="0">
              <a:solidFill>
                <a:srgbClr val="FFFFFF"/>
              </a:solidFill>
              <a:latin typeface="+mn-lt"/>
              <a:ea typeface="メイリオ" panose="020B0604030504040204" pitchFamily="50" charset="-128"/>
            </a:endParaRPr>
          </a:p>
        </p:txBody>
      </p:sp>
      <p:sp>
        <p:nvSpPr>
          <p:cNvPr id="6" name="Rectangle 6"/>
          <p:cNvSpPr/>
          <p:nvPr/>
        </p:nvSpPr>
        <p:spPr>
          <a:xfrm>
            <a:off x="6269038" y="-9525"/>
            <a:ext cx="2874962" cy="568325"/>
          </a:xfrm>
          <a:prstGeom prst="rect">
            <a:avLst/>
          </a:prstGeom>
          <a:solidFill>
            <a:srgbClr val="505A60"/>
          </a:solidFill>
          <a:ln>
            <a:solidFill>
              <a:srgbClr val="505A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/>
            <a:endParaRPr lang="ja-JP" altLang="ja-JP" sz="1350" dirty="0">
              <a:solidFill>
                <a:srgbClr val="FFFFFF"/>
              </a:solidFill>
              <a:latin typeface="+mn-lt"/>
              <a:ea typeface="メイリオ" panose="020B0604030504040204" pitchFamily="50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8077200" cy="1333500"/>
          </a:xfrm>
        </p:spPr>
        <p:txBody>
          <a:bodyPr>
            <a:normAutofit/>
          </a:bodyPr>
          <a:lstStyle>
            <a:lvl1pPr algn="l">
              <a:defRPr sz="2700" baseline="0">
                <a:solidFill>
                  <a:schemeClr val="tx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000" y="2171703"/>
            <a:ext cx="7416800" cy="3954463"/>
          </a:xfrm>
        </p:spPr>
        <p:txBody>
          <a:bodyPr>
            <a:normAutofit/>
          </a:bodyPr>
          <a:lstStyle>
            <a:lvl1pPr algn="just">
              <a:defRPr sz="2400">
                <a:solidFill>
                  <a:schemeClr val="tx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defRPr>
            </a:lvl1pPr>
            <a:lvl2pPr algn="just">
              <a:defRPr sz="2400">
                <a:solidFill>
                  <a:schemeClr val="tx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defRPr>
            </a:lvl2pPr>
            <a:lvl3pPr algn="just">
              <a:defRPr sz="2400">
                <a:solidFill>
                  <a:schemeClr val="tx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defRPr>
            </a:lvl3pPr>
            <a:lvl4pPr algn="just">
              <a:defRPr sz="2400">
                <a:solidFill>
                  <a:schemeClr val="tx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defRPr>
            </a:lvl4pPr>
            <a:lvl5pPr algn="just">
              <a:defRPr sz="2400">
                <a:solidFill>
                  <a:schemeClr val="tx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9C6DEDC3-1823-4B37-A34D-4F392C4C83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-1"/>
            <a:ext cx="6229350" cy="558801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2000" b="1" baseline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1705BFD-30FE-4409-83E7-1B79553091DB}"/>
              </a:ext>
            </a:extLst>
          </p:cNvPr>
          <p:cNvSpPr txBox="1"/>
          <p:nvPr userDrawn="1"/>
        </p:nvSpPr>
        <p:spPr>
          <a:xfrm>
            <a:off x="8679180" y="6498619"/>
            <a:ext cx="4724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4D1D3A6D-8FEF-4733-9147-B2299901816F}" type="slidenum">
              <a:rPr kumimoji="1" lang="ja-JP" altLang="en-US" sz="1100" smtClean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  <a:ea typeface="+mn-ea"/>
                <a:cs typeface="Arial"/>
              </a:rPr>
              <a:t>‹#›</a:t>
            </a:fld>
            <a:endParaRPr kumimoji="1" lang="ja-JP" altLang="en-US" sz="1100" dirty="0">
              <a:solidFill>
                <a:schemeClr val="tx1">
                  <a:lumMod val="60000"/>
                  <a:lumOff val="40000"/>
                </a:schemeClr>
              </a:solidFill>
              <a:latin typeface="+mn-lt"/>
              <a:ea typeface="+mn-ea"/>
              <a:cs typeface="Arial"/>
            </a:endParaRPr>
          </a:p>
        </p:txBody>
      </p:sp>
      <p:sp>
        <p:nvSpPr>
          <p:cNvPr id="9" name="スライド番号プレースホルダー 6">
            <a:extLst>
              <a:ext uri="{FF2B5EF4-FFF2-40B4-BE49-F238E27FC236}">
                <a16:creationId xmlns:a16="http://schemas.microsoft.com/office/drawing/2014/main" id="{01200831-3904-4C3C-909C-FBC2B3CA194A}"/>
              </a:ext>
            </a:extLst>
          </p:cNvPr>
          <p:cNvSpPr txBox="1">
            <a:spLocks/>
          </p:cNvSpPr>
          <p:nvPr userDrawn="1"/>
        </p:nvSpPr>
        <p:spPr>
          <a:xfrm>
            <a:off x="129540" y="6460511"/>
            <a:ext cx="3391582" cy="35001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rgbClr val="898989"/>
                </a:solidFill>
                <a:latin typeface="+mn-lt"/>
                <a:ea typeface="メイリオ" panose="020B0604030504040204" pitchFamily="50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l"/>
            <a:r>
              <a:rPr lang="en-US" altLang="ja-JP" sz="1050" dirty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rPr>
              <a:t>DAIKIN </a:t>
            </a:r>
            <a:r>
              <a:rPr lang="en-US" altLang="ja-JP" sz="105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rPr>
              <a:t>NEW</a:t>
            </a:r>
            <a:r>
              <a:rPr lang="en-US" altLang="ja-JP" sz="1050" baseline="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rPr>
              <a:t> MATERIALS</a:t>
            </a:r>
            <a:r>
              <a:rPr lang="en-US" altLang="ja-JP" sz="105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rPr>
              <a:t> </a:t>
            </a:r>
            <a:r>
              <a:rPr lang="en-US" altLang="ja-JP" sz="1050" dirty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rPr>
              <a:t>(</a:t>
            </a:r>
            <a:r>
              <a:rPr lang="en-US" altLang="ja-JP" sz="105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rPr>
              <a:t>CHANGSHU) </a:t>
            </a:r>
            <a:r>
              <a:rPr lang="en-US" altLang="ja-JP" sz="1050" dirty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rPr>
              <a:t>CO., LTD.</a:t>
            </a:r>
          </a:p>
        </p:txBody>
      </p:sp>
    </p:spTree>
    <p:extLst>
      <p:ext uri="{BB962C8B-B14F-4D97-AF65-F5344CB8AC3E}">
        <p14:creationId xmlns:p14="http://schemas.microsoft.com/office/powerpoint/2010/main" val="842626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EA9C74A7-DF18-42B5-8CC4-E27DCBE67EA1}"/>
              </a:ext>
            </a:extLst>
          </p:cNvPr>
          <p:cNvSpPr/>
          <p:nvPr userDrawn="1"/>
        </p:nvSpPr>
        <p:spPr>
          <a:xfrm>
            <a:off x="1" y="1"/>
            <a:ext cx="6229350" cy="122237"/>
          </a:xfrm>
          <a:prstGeom prst="rect">
            <a:avLst/>
          </a:prstGeom>
          <a:solidFill>
            <a:srgbClr val="505A60"/>
          </a:solidFill>
          <a:ln>
            <a:solidFill>
              <a:srgbClr val="505A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/>
            <a:endParaRPr lang="ja-JP" altLang="ja-JP" sz="1350" dirty="0">
              <a:solidFill>
                <a:srgbClr val="FFFFFF"/>
              </a:solidFill>
              <a:latin typeface="+mn-lt"/>
              <a:ea typeface="メイリオ" panose="020B0604030504040204" pitchFamily="50" charset="-128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5B3C590A-903E-4792-8703-F15833BE49B4}"/>
              </a:ext>
            </a:extLst>
          </p:cNvPr>
          <p:cNvSpPr/>
          <p:nvPr userDrawn="1"/>
        </p:nvSpPr>
        <p:spPr>
          <a:xfrm>
            <a:off x="6269038" y="1"/>
            <a:ext cx="2874962" cy="122237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/>
            <a:endParaRPr lang="ja-JP" altLang="ja-JP" sz="1350" dirty="0">
              <a:solidFill>
                <a:srgbClr val="FFFFFF"/>
              </a:solidFill>
              <a:latin typeface="+mn-lt"/>
              <a:ea typeface="メイリオ" panose="020B0604030504040204" pitchFamily="50" charset="-128"/>
            </a:endParaRP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10D9A06B-B897-4A53-BB82-FFADEA8F06DF}"/>
              </a:ext>
            </a:extLst>
          </p:cNvPr>
          <p:cNvSpPr/>
          <p:nvPr userDrawn="1"/>
        </p:nvSpPr>
        <p:spPr>
          <a:xfrm rot="10800000">
            <a:off x="2914650" y="6730591"/>
            <a:ext cx="6229350" cy="122237"/>
          </a:xfrm>
          <a:prstGeom prst="rect">
            <a:avLst/>
          </a:prstGeom>
          <a:solidFill>
            <a:srgbClr val="505A60"/>
          </a:solidFill>
          <a:ln>
            <a:solidFill>
              <a:srgbClr val="505A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/>
            <a:endParaRPr lang="ja-JP" altLang="ja-JP" sz="1350" dirty="0">
              <a:solidFill>
                <a:srgbClr val="FFFFFF"/>
              </a:solidFill>
              <a:latin typeface="+mn-lt"/>
              <a:ea typeface="メイリオ" panose="020B0604030504040204" pitchFamily="50" charset="-128"/>
            </a:endParaRPr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id="{63F85D75-BDA0-44AD-A9D3-C925901B35F4}"/>
              </a:ext>
            </a:extLst>
          </p:cNvPr>
          <p:cNvSpPr/>
          <p:nvPr userDrawn="1"/>
        </p:nvSpPr>
        <p:spPr>
          <a:xfrm rot="10800000">
            <a:off x="1" y="6730591"/>
            <a:ext cx="2874962" cy="122237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/>
            <a:endParaRPr lang="ja-JP" altLang="ja-JP" sz="1350" dirty="0">
              <a:solidFill>
                <a:srgbClr val="FFFFFF"/>
              </a:solidFill>
              <a:latin typeface="+mn-lt"/>
              <a:ea typeface="メイリオ" panose="020B0604030504040204" pitchFamily="50" charset="-128"/>
            </a:endParaRP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BD64B606-4804-4912-9897-B216CDEBF9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0464" y="2950094"/>
            <a:ext cx="6812536" cy="925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85144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0287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Edit Master text styles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171703"/>
            <a:ext cx="8229600" cy="2933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Edit Master text styles</a:t>
            </a:r>
            <a:endParaRPr lang="ja-JP" altLang="en-US" dirty="0"/>
          </a:p>
          <a:p>
            <a:pPr lvl="1"/>
            <a:r>
              <a:rPr lang="en-US" altLang="ja-JP" dirty="0"/>
              <a:t>Second level</a:t>
            </a:r>
            <a:endParaRPr lang="ja-JP" altLang="en-US" dirty="0"/>
          </a:p>
          <a:p>
            <a:pPr lvl="2"/>
            <a:r>
              <a:rPr lang="en-US" altLang="ja-JP" dirty="0"/>
              <a:t>Third level</a:t>
            </a:r>
            <a:endParaRPr lang="ja-JP" altLang="en-US" dirty="0"/>
          </a:p>
          <a:p>
            <a:pPr lvl="3"/>
            <a:r>
              <a:rPr lang="en-US" altLang="ja-JP" dirty="0"/>
              <a:t>Fourth level</a:t>
            </a:r>
            <a:endParaRPr lang="ja-JP" altLang="en-US" dirty="0"/>
          </a:p>
          <a:p>
            <a:pPr lvl="4"/>
            <a:r>
              <a:rPr lang="en-US" altLang="ja-JP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40" r:id="rId3"/>
    <p:sldLayoutId id="2147483744" r:id="rId4"/>
    <p:sldLayoutId id="2147483737" r:id="rId5"/>
    <p:sldLayoutId id="2147483746" r:id="rId6"/>
  </p:sldLayoutIdLst>
  <p:hf hdr="0" ftr="0" dt="0"/>
  <p:txStyles>
    <p:titleStyle>
      <a:lvl1pPr algn="l" defTabSz="342900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kumimoji="1" sz="2700" kern="1200">
          <a:solidFill>
            <a:schemeClr val="tx1">
              <a:lumMod val="50000"/>
            </a:schemeClr>
          </a:solidFill>
          <a:latin typeface="+mn-lt"/>
          <a:ea typeface="メイリオ" panose="020B0604030504040204" pitchFamily="50" charset="-128"/>
          <a:cs typeface="Arial"/>
        </a:defRPr>
      </a:lvl1pPr>
      <a:lvl2pPr algn="l" defTabSz="342900" rtl="0" eaLnBrk="1" fontAlgn="base" hangingPunct="1">
        <a:spcBef>
          <a:spcPct val="0"/>
        </a:spcBef>
        <a:spcAft>
          <a:spcPct val="0"/>
        </a:spcAft>
        <a:defRPr kumimoji="1" sz="2700">
          <a:solidFill>
            <a:srgbClr val="545B5E"/>
          </a:solidFill>
          <a:latin typeface="Arial" charset="0"/>
          <a:ea typeface="ＭＳ Ｐゴシック" charset="0"/>
        </a:defRPr>
      </a:lvl2pPr>
      <a:lvl3pPr algn="l" defTabSz="342900" rtl="0" eaLnBrk="1" fontAlgn="base" hangingPunct="1">
        <a:spcBef>
          <a:spcPct val="0"/>
        </a:spcBef>
        <a:spcAft>
          <a:spcPct val="0"/>
        </a:spcAft>
        <a:defRPr kumimoji="1" sz="2700">
          <a:solidFill>
            <a:srgbClr val="545B5E"/>
          </a:solidFill>
          <a:latin typeface="Arial" charset="0"/>
          <a:ea typeface="ＭＳ Ｐゴシック" charset="0"/>
        </a:defRPr>
      </a:lvl3pPr>
      <a:lvl4pPr algn="l" defTabSz="342900" rtl="0" eaLnBrk="1" fontAlgn="base" hangingPunct="1">
        <a:spcBef>
          <a:spcPct val="0"/>
        </a:spcBef>
        <a:spcAft>
          <a:spcPct val="0"/>
        </a:spcAft>
        <a:defRPr kumimoji="1" sz="2700">
          <a:solidFill>
            <a:srgbClr val="545B5E"/>
          </a:solidFill>
          <a:latin typeface="Arial" charset="0"/>
          <a:ea typeface="ＭＳ Ｐゴシック" charset="0"/>
        </a:defRPr>
      </a:lvl4pPr>
      <a:lvl5pPr algn="l" defTabSz="342900" rtl="0" eaLnBrk="1" fontAlgn="base" hangingPunct="1">
        <a:spcBef>
          <a:spcPct val="0"/>
        </a:spcBef>
        <a:spcAft>
          <a:spcPct val="0"/>
        </a:spcAft>
        <a:defRPr kumimoji="1" sz="2700">
          <a:solidFill>
            <a:srgbClr val="545B5E"/>
          </a:solidFill>
          <a:latin typeface="Arial" charset="0"/>
          <a:ea typeface="ＭＳ Ｐゴシック" charset="0"/>
        </a:defRPr>
      </a:lvl5pPr>
      <a:lvl6pPr marL="342900" algn="l" defTabSz="342900" rtl="0" eaLnBrk="1" fontAlgn="base" hangingPunct="1">
        <a:spcBef>
          <a:spcPct val="0"/>
        </a:spcBef>
        <a:spcAft>
          <a:spcPct val="0"/>
        </a:spcAft>
        <a:defRPr kumimoji="1" sz="2700">
          <a:solidFill>
            <a:srgbClr val="545B5E"/>
          </a:solidFill>
          <a:latin typeface="Arial" charset="0"/>
          <a:ea typeface="ＭＳ Ｐゴシック" charset="0"/>
        </a:defRPr>
      </a:lvl6pPr>
      <a:lvl7pPr marL="685800" algn="l" defTabSz="342900" rtl="0" eaLnBrk="1" fontAlgn="base" hangingPunct="1">
        <a:spcBef>
          <a:spcPct val="0"/>
        </a:spcBef>
        <a:spcAft>
          <a:spcPct val="0"/>
        </a:spcAft>
        <a:defRPr kumimoji="1" sz="2700">
          <a:solidFill>
            <a:srgbClr val="545B5E"/>
          </a:solidFill>
          <a:latin typeface="Arial" charset="0"/>
          <a:ea typeface="ＭＳ Ｐゴシック" charset="0"/>
        </a:defRPr>
      </a:lvl7pPr>
      <a:lvl8pPr marL="1028700" algn="l" defTabSz="342900" rtl="0" eaLnBrk="1" fontAlgn="base" hangingPunct="1">
        <a:spcBef>
          <a:spcPct val="0"/>
        </a:spcBef>
        <a:spcAft>
          <a:spcPct val="0"/>
        </a:spcAft>
        <a:defRPr kumimoji="1" sz="2700">
          <a:solidFill>
            <a:srgbClr val="545B5E"/>
          </a:solidFill>
          <a:latin typeface="Arial" charset="0"/>
          <a:ea typeface="ＭＳ Ｐゴシック" charset="0"/>
        </a:defRPr>
      </a:lvl8pPr>
      <a:lvl9pPr marL="1371600" algn="l" defTabSz="342900" rtl="0" eaLnBrk="1" fontAlgn="base" hangingPunct="1">
        <a:spcBef>
          <a:spcPct val="0"/>
        </a:spcBef>
        <a:spcAft>
          <a:spcPct val="0"/>
        </a:spcAft>
        <a:defRPr kumimoji="1" sz="2700">
          <a:solidFill>
            <a:srgbClr val="545B5E"/>
          </a:solidFill>
          <a:latin typeface="Arial" charset="0"/>
          <a:ea typeface="ＭＳ Ｐゴシック" charset="0"/>
        </a:defRPr>
      </a:lvl9pPr>
    </p:titleStyle>
    <p:bodyStyle>
      <a:lvl1pPr marL="257175" indent="-257175" algn="just" defTabSz="342900" rtl="0" eaLnBrk="1" fontAlgn="base" hangingPunct="1">
        <a:lnSpc>
          <a:spcPct val="140000"/>
        </a:lnSpc>
        <a:spcBef>
          <a:spcPts val="0"/>
        </a:spcBef>
        <a:spcAft>
          <a:spcPct val="0"/>
        </a:spcAft>
        <a:buFont typeface="Arial" pitchFamily="34" charset="0"/>
        <a:buChar char="•"/>
        <a:defRPr kumimoji="1" sz="1800" kern="1200">
          <a:solidFill>
            <a:schemeClr val="tx1">
              <a:lumMod val="50000"/>
            </a:schemeClr>
          </a:solidFill>
          <a:latin typeface="+mn-lt"/>
          <a:ea typeface="メイリオ" panose="020B0604030504040204" pitchFamily="50" charset="-128"/>
          <a:cs typeface="Arial"/>
        </a:defRPr>
      </a:lvl1pPr>
      <a:lvl2pPr marL="557213" indent="-214313" algn="just" defTabSz="342900" rtl="0" eaLnBrk="1" fontAlgn="base" hangingPunct="1">
        <a:lnSpc>
          <a:spcPct val="140000"/>
        </a:lnSpc>
        <a:spcBef>
          <a:spcPts val="0"/>
        </a:spcBef>
        <a:spcAft>
          <a:spcPct val="0"/>
        </a:spcAft>
        <a:buFont typeface="Arial" pitchFamily="34" charset="0"/>
        <a:buChar char="–"/>
        <a:defRPr kumimoji="1" sz="1800" kern="1200">
          <a:solidFill>
            <a:schemeClr val="tx1">
              <a:lumMod val="50000"/>
            </a:schemeClr>
          </a:solidFill>
          <a:latin typeface="+mn-lt"/>
          <a:ea typeface="メイリオ" panose="020B0604030504040204" pitchFamily="50" charset="-128"/>
          <a:cs typeface="Arial"/>
        </a:defRPr>
      </a:lvl2pPr>
      <a:lvl3pPr marL="857250" indent="-171450" algn="just" defTabSz="342900" rtl="0" eaLnBrk="1" fontAlgn="base" hangingPunct="1">
        <a:lnSpc>
          <a:spcPct val="140000"/>
        </a:lnSpc>
        <a:spcBef>
          <a:spcPts val="0"/>
        </a:spcBef>
        <a:spcAft>
          <a:spcPct val="0"/>
        </a:spcAft>
        <a:buFont typeface="Arial" pitchFamily="34" charset="0"/>
        <a:buChar char="•"/>
        <a:defRPr kumimoji="1" sz="1800" kern="1200">
          <a:solidFill>
            <a:schemeClr val="tx1">
              <a:lumMod val="50000"/>
            </a:schemeClr>
          </a:solidFill>
          <a:latin typeface="+mn-lt"/>
          <a:ea typeface="メイリオ" panose="020B0604030504040204" pitchFamily="50" charset="-128"/>
          <a:cs typeface="Arial"/>
        </a:defRPr>
      </a:lvl3pPr>
      <a:lvl4pPr marL="1200150" indent="-171450" algn="just" defTabSz="342900" rtl="0" eaLnBrk="1" fontAlgn="base" hangingPunct="1">
        <a:lnSpc>
          <a:spcPct val="140000"/>
        </a:lnSpc>
        <a:spcBef>
          <a:spcPts val="0"/>
        </a:spcBef>
        <a:spcAft>
          <a:spcPct val="0"/>
        </a:spcAft>
        <a:buFont typeface="Arial" pitchFamily="34" charset="0"/>
        <a:buChar char="–"/>
        <a:defRPr kumimoji="1" sz="1800" kern="1200">
          <a:solidFill>
            <a:schemeClr val="tx1">
              <a:lumMod val="50000"/>
            </a:schemeClr>
          </a:solidFill>
          <a:latin typeface="+mn-lt"/>
          <a:ea typeface="メイリオ" panose="020B0604030504040204" pitchFamily="50" charset="-128"/>
          <a:cs typeface="Arial"/>
        </a:defRPr>
      </a:lvl4pPr>
      <a:lvl5pPr marL="1543050" indent="-171450" algn="just" defTabSz="342900" rtl="0" eaLnBrk="1" fontAlgn="base" hangingPunct="1">
        <a:lnSpc>
          <a:spcPct val="140000"/>
        </a:lnSpc>
        <a:spcBef>
          <a:spcPts val="0"/>
        </a:spcBef>
        <a:spcAft>
          <a:spcPct val="0"/>
        </a:spcAft>
        <a:buFont typeface="Arial" pitchFamily="34" charset="0"/>
        <a:buChar char="»"/>
        <a:defRPr kumimoji="1" sz="1800" kern="1200">
          <a:solidFill>
            <a:schemeClr val="tx1">
              <a:lumMod val="50000"/>
            </a:schemeClr>
          </a:solidFill>
          <a:latin typeface="+mn-lt"/>
          <a:ea typeface="メイリオ" panose="020B0604030504040204" pitchFamily="50" charset="-128"/>
          <a:cs typeface="Arial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649287" y="5769033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en-US" sz="1600" dirty="0">
              <a:solidFill>
                <a:schemeClr val="tx1">
                  <a:lumMod val="50000"/>
                </a:schemeClr>
              </a:solidFill>
              <a:latin typeface="+mn-lt"/>
              <a:ea typeface="+mn-ea"/>
              <a:cs typeface="Arial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219200" y="2003336"/>
            <a:ext cx="6400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zh-CN" sz="24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常熟市工业危险废物产生单位</a:t>
            </a:r>
          </a:p>
          <a:p>
            <a:pPr algn="ctr"/>
            <a:r>
              <a:rPr lang="zh-CN" altLang="zh-CN" sz="24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污染防治工作责任制</a:t>
            </a:r>
          </a:p>
          <a:p>
            <a:pPr algn="ctr"/>
            <a:r>
              <a:rPr lang="en-US" altLang="zh-CN" sz="24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endParaRPr lang="zh-CN" altLang="zh-CN" sz="2400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/>
            <a:r>
              <a:rPr lang="zh-CN" altLang="zh-CN" sz="24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企业名称：</a:t>
            </a:r>
            <a:r>
              <a:rPr lang="zh-CN" altLang="zh-CN" sz="2400" u="sng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大</a:t>
            </a:r>
            <a:r>
              <a:rPr lang="zh-CN" altLang="zh-CN" sz="2400" u="sng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金</a:t>
            </a:r>
            <a:r>
              <a:rPr lang="zh-CN" altLang="en-US" sz="2400" u="sng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新材料</a:t>
            </a:r>
            <a:r>
              <a:rPr lang="zh-CN" altLang="zh-CN" sz="2400" u="sng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zh-CN" altLang="en-US" sz="2400" u="sng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常熟</a:t>
            </a:r>
            <a:r>
              <a:rPr lang="zh-CN" altLang="zh-CN" sz="2400" u="sng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r>
              <a:rPr lang="zh-CN" altLang="zh-CN" sz="2400" u="sng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有限公司</a:t>
            </a:r>
            <a:endParaRPr lang="zh-CN" altLang="zh-CN" sz="2400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5633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4">
            <a:extLst>
              <a:ext uri="{FF2B5EF4-FFF2-40B4-BE49-F238E27FC236}">
                <a16:creationId xmlns:a16="http://schemas.microsoft.com/office/drawing/2014/main" id="{D20AEF8F-ACFA-449B-9C9A-F7DE7CE8865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-1"/>
            <a:ext cx="6229350" cy="558801"/>
          </a:xfrm>
        </p:spPr>
        <p:txBody>
          <a:bodyPr/>
          <a:lstStyle/>
          <a:p>
            <a:r>
              <a:rPr lang="zh-CN" altLang="zh-CN" dirty="0"/>
              <a:t>污染防治工作责任制</a:t>
            </a:r>
            <a:r>
              <a:rPr lang="en-US" altLang="zh-CN" dirty="0"/>
              <a:t>-</a:t>
            </a:r>
            <a:r>
              <a:rPr lang="en-US" altLang="zh-CN" dirty="0" smtClean="0"/>
              <a:t>DNCS</a:t>
            </a:r>
            <a:endParaRPr lang="zh-CN" altLang="zh-CN" dirty="0"/>
          </a:p>
        </p:txBody>
      </p:sp>
      <p:sp>
        <p:nvSpPr>
          <p:cNvPr id="8" name="TextBox 6"/>
          <p:cNvSpPr txBox="1"/>
          <p:nvPr/>
        </p:nvSpPr>
        <p:spPr>
          <a:xfrm>
            <a:off x="202223" y="749756"/>
            <a:ext cx="8704385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为贯彻执行《中华人民共和国环境保护法》、《固体污染防治法》及有关法律、 法规，保护环境， 结合本公司实际情况，制定《危险废物污染防治责任制度》。</a:t>
            </a:r>
          </a:p>
          <a:p>
            <a:r>
              <a:rPr lang="en-US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、遵循环境保护</a:t>
            </a:r>
            <a:r>
              <a:rPr lang="en-US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“</a:t>
            </a:r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预防为主，防治结合</a:t>
            </a:r>
            <a:r>
              <a:rPr lang="en-US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”</a:t>
            </a:r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的工作方针和</a:t>
            </a:r>
            <a:r>
              <a:rPr lang="en-US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“</a:t>
            </a:r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三同时规定</a:t>
            </a:r>
            <a:r>
              <a:rPr lang="en-US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”</a:t>
            </a:r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，做到生产建设与保护环境同步规划、同步实施、同步发展，实现经济效益、社会效益和环境效益的有机统一。</a:t>
            </a:r>
          </a:p>
          <a:p>
            <a:r>
              <a:rPr lang="en-US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公司主要负责人是危险废物管理工作的第一负责人，对全公司环境保护工作负全面的领导责任，并引导其稳步向前发展。设立以主要负责人为首、各部门领导组成的污染防治工作领导小组，对公司的各项环境保护工作进行决策、 监督和协调。</a:t>
            </a:r>
          </a:p>
          <a:p>
            <a:r>
              <a:rPr lang="en-US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、安全环境部是危险废物管理工作归口管理部门，负责公司日常管理，并把目标和任务落实到相关责任单位。</a:t>
            </a:r>
          </a:p>
          <a:p>
            <a:r>
              <a:rPr lang="en-US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各部门对所属区域产生的危险废物管理工作负全面的领导责任；各部门必须把危险废物管理工作纳入本部门管理工作中。全体员工应自觉遵守国家、地方和公司颁发的各项环境保护规定，稳定生产装置，规范生产工艺流程，减少生产过程中污染物的排放</a:t>
            </a:r>
            <a:r>
              <a:rPr lang="zh-CN" altLang="zh-CN" sz="12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en-US" altLang="zh-CN" sz="1200" dirty="0" smtClean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12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 各部门危险废物管理工作责任</a:t>
            </a:r>
          </a:p>
          <a:p>
            <a:r>
              <a:rPr lang="en-US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5.1 </a:t>
            </a:r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第一负责人</a:t>
            </a:r>
          </a:p>
          <a:p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公司总经理是危险废物管理的第一负责人，对全公司危险废物管理负全面的领导责任，并引导危废管理稳步向前发展。</a:t>
            </a:r>
          </a:p>
          <a:p>
            <a:r>
              <a:rPr lang="en-US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5.2 </a:t>
            </a:r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危险废物管理小组</a:t>
            </a:r>
          </a:p>
          <a:p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设立以总经理为组长、安环部、统合生产中心组成的危险废物管理小组，对公司的各项危废管理工作进行决策、监督和协调。</a:t>
            </a:r>
            <a:endParaRPr lang="en-US" altLang="zh-CN" sz="1200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zh-CN" sz="1200" dirty="0"/>
          </a:p>
          <a:p>
            <a:endParaRPr lang="zh-CN" altLang="zh-CN" sz="1200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303503"/>
              </p:ext>
            </p:extLst>
          </p:nvPr>
        </p:nvGraphicFramePr>
        <p:xfrm>
          <a:off x="681403" y="3664886"/>
          <a:ext cx="7746024" cy="27099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94988">
                  <a:extLst>
                    <a:ext uri="{9D8B030D-6E8A-4147-A177-3AD203B41FA5}">
                      <a16:colId xmlns:a16="http://schemas.microsoft.com/office/drawing/2014/main" val="2395996659"/>
                    </a:ext>
                  </a:extLst>
                </a:gridCol>
                <a:gridCol w="1887708">
                  <a:extLst>
                    <a:ext uri="{9D8B030D-6E8A-4147-A177-3AD203B41FA5}">
                      <a16:colId xmlns:a16="http://schemas.microsoft.com/office/drawing/2014/main" val="2482917641"/>
                    </a:ext>
                  </a:extLst>
                </a:gridCol>
                <a:gridCol w="2031664">
                  <a:extLst>
                    <a:ext uri="{9D8B030D-6E8A-4147-A177-3AD203B41FA5}">
                      <a16:colId xmlns:a16="http://schemas.microsoft.com/office/drawing/2014/main" val="3816922097"/>
                    </a:ext>
                  </a:extLst>
                </a:gridCol>
                <a:gridCol w="2031664">
                  <a:extLst>
                    <a:ext uri="{9D8B030D-6E8A-4147-A177-3AD203B41FA5}">
                      <a16:colId xmlns:a16="http://schemas.microsoft.com/office/drawing/2014/main" val="2599802834"/>
                    </a:ext>
                  </a:extLst>
                </a:gridCol>
              </a:tblGrid>
              <a:tr h="522073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zh-CN" sz="1400" kern="100" dirty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小组成员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zh-CN" sz="1400" kern="100" dirty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姓名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zh-CN" sz="1400" kern="100" dirty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职务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zh-CN" sz="1400" kern="100" dirty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办公室电话</a:t>
                      </a:r>
                      <a:r>
                        <a:rPr kumimoji="1" lang="en-US" sz="1400" kern="100" dirty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/</a:t>
                      </a:r>
                      <a:r>
                        <a:rPr kumimoji="1" lang="zh-CN" sz="1400" kern="100" dirty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手机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3412864"/>
                  </a:ext>
                </a:extLst>
              </a:tr>
              <a:tr h="278247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zh-CN" sz="1400" kern="100" dirty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组</a:t>
                      </a:r>
                      <a:r>
                        <a:rPr kumimoji="1" lang="en-US" sz="1400" kern="100" dirty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  </a:t>
                      </a:r>
                      <a:r>
                        <a:rPr kumimoji="1" lang="zh-CN" sz="1400" kern="100" dirty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长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zh-CN" sz="1400" kern="100" dirty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何才银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zh-CN" sz="1400" kern="100" dirty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总经理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sz="1400" kern="10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/</a:t>
                      </a:r>
                      <a:endParaRPr kumimoji="1" lang="zh-CN" sz="1400" kern="10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7699795"/>
                  </a:ext>
                </a:extLst>
              </a:tr>
              <a:tr h="278247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zh-CN" sz="1400" kern="100" dirty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副组长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zh-CN" sz="1400" kern="100" dirty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陈晓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zh-CN" sz="1400" kern="100" dirty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安全环境部长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sz="1400" kern="10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0512-52081230</a:t>
                      </a:r>
                      <a:endParaRPr kumimoji="1" lang="zh-CN" sz="1400" kern="10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870133"/>
                  </a:ext>
                </a:extLst>
              </a:tr>
              <a:tr h="587718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zh-CN" sz="1400" kern="10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副组长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zh-CN" sz="1400" kern="100" dirty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盛晔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zh-CN" sz="1400" kern="100" dirty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统合生产中心副部长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sz="1400" kern="100" dirty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0512-52081193</a:t>
                      </a:r>
                      <a:endParaRPr kumimoji="1" lang="zh-CN" sz="1400" kern="1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9485696"/>
                  </a:ext>
                </a:extLst>
              </a:tr>
              <a:tr h="278247">
                <a:tc rowSpan="3"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zh-CN" sz="1400" kern="10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成</a:t>
                      </a:r>
                      <a:r>
                        <a:rPr kumimoji="1" lang="en-US" sz="1400" kern="10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  </a:t>
                      </a:r>
                      <a:r>
                        <a:rPr kumimoji="1" lang="zh-CN" sz="1400" kern="10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员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zh-CN" sz="1400" kern="10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王宇成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zh-CN" sz="1400" kern="100" dirty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环境</a:t>
                      </a:r>
                      <a:r>
                        <a:rPr kumimoji="1" lang="en-US" sz="1400" kern="100" dirty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GL</a:t>
                      </a:r>
                      <a:endParaRPr kumimoji="1" lang="zh-CN" sz="1400" kern="1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sz="1400" kern="100" dirty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0512-52081226</a:t>
                      </a:r>
                      <a:endParaRPr kumimoji="1" lang="zh-CN" sz="1400" kern="1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9788962"/>
                  </a:ext>
                </a:extLst>
              </a:tr>
              <a:tr h="27824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zh-CN" sz="1400" kern="10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金欢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zh-CN" sz="1400" kern="10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废弃物担当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sz="1400" kern="100" dirty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0512-52081226</a:t>
                      </a:r>
                      <a:endParaRPr kumimoji="1" lang="zh-CN" sz="1400" kern="1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4433974"/>
                  </a:ext>
                </a:extLst>
              </a:tr>
              <a:tr h="27824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zh-CN" sz="1400" kern="10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尹至铭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zh-CN" sz="1400" kern="100" dirty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废弃物担当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sz="1400" kern="100" dirty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0512-52081226</a:t>
                      </a:r>
                      <a:endParaRPr kumimoji="1" lang="zh-CN" sz="1400" kern="1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8582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056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-1" y="570003"/>
            <a:ext cx="9223131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5.3 </a:t>
            </a:r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危险废物管理小组职责：</a:t>
            </a:r>
          </a:p>
          <a:p>
            <a:r>
              <a:rPr lang="en-US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5.3.1 </a:t>
            </a:r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组长：</a:t>
            </a:r>
          </a:p>
          <a:p>
            <a:r>
              <a:rPr lang="en-US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①</a:t>
            </a:r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对公司危险废物管理小组工作负全面的领导责任，指导和监督公司危险废物管理工作。</a:t>
            </a:r>
          </a:p>
          <a:p>
            <a:r>
              <a:rPr lang="en-US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②</a:t>
            </a:r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审查和批准公司危险废物污染防治计划，并监督其实施；</a:t>
            </a:r>
          </a:p>
          <a:p>
            <a:r>
              <a:rPr lang="en-US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③</a:t>
            </a:r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审查、批准公司危险废物管理制度、文件和各类报表。</a:t>
            </a:r>
          </a:p>
          <a:p>
            <a:r>
              <a:rPr lang="en-US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④</a:t>
            </a:r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主持公司危险废物污染管理小组工作，对公司危险废物污染防治工作作岀决策，确保公司生产建设与危险废物污染防治同步协调发展，做到经济效益、 社会效益和环境效益的统一。</a:t>
            </a:r>
          </a:p>
          <a:p>
            <a:r>
              <a:rPr lang="en-US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5.3.2 </a:t>
            </a:r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副组长：安环部长</a:t>
            </a:r>
          </a:p>
          <a:p>
            <a:r>
              <a:rPr lang="en-US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①</a:t>
            </a:r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在总经理的直接领导下，负责主持危险废物管理职能机构的日常工作。</a:t>
            </a:r>
          </a:p>
          <a:p>
            <a:r>
              <a:rPr lang="en-US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②</a:t>
            </a:r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全面了解公司危险废物综合利用、处理和污染现状及其变化规律。</a:t>
            </a:r>
          </a:p>
          <a:p>
            <a:r>
              <a:rPr lang="en-US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③</a:t>
            </a:r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审批危险废物管理制度，并监督 检查、协调其实施。</a:t>
            </a:r>
          </a:p>
          <a:p>
            <a:r>
              <a:rPr lang="en-US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⑤</a:t>
            </a:r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组织危险废物污染事故调查，按</a:t>
            </a:r>
            <a:r>
              <a:rPr lang="en-US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“</a:t>
            </a:r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事故四不放过</a:t>
            </a:r>
            <a:r>
              <a:rPr lang="en-US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”</a:t>
            </a:r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原则，向公司提岀调查报告和处理建议。</a:t>
            </a:r>
          </a:p>
          <a:p>
            <a:r>
              <a:rPr lang="en-US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⑥</a:t>
            </a:r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组织开展公司危险废物污染防治宣传教育和保护业务培训，提高公司员工危险废物污染防治素质。</a:t>
            </a:r>
          </a:p>
          <a:p>
            <a:r>
              <a:rPr lang="en-US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5.3.3</a:t>
            </a:r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副组长：统合生产中心副部长</a:t>
            </a:r>
          </a:p>
          <a:p>
            <a:r>
              <a:rPr lang="en-US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①</a:t>
            </a:r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全面了解公司危险废物综合利用、处理和污染现状及其变化规律。</a:t>
            </a:r>
          </a:p>
          <a:p>
            <a:r>
              <a:rPr lang="en-US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②</a:t>
            </a:r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组织并协调公司危险废物污染防治宣传教育和保护业务培训，提高公司员工危险废物污染防治素质，确保生产现场废弃物的合规分类；</a:t>
            </a:r>
          </a:p>
          <a:p>
            <a:r>
              <a:rPr lang="en-US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③</a:t>
            </a:r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参与危险废物污染事故调查，按</a:t>
            </a:r>
            <a:r>
              <a:rPr lang="en-US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“</a:t>
            </a:r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事故四不放过</a:t>
            </a:r>
            <a:r>
              <a:rPr lang="en-US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”</a:t>
            </a:r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原则，向公司提岀调查报告和处理建议。</a:t>
            </a:r>
          </a:p>
          <a:p>
            <a:r>
              <a:rPr lang="en-US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5.3.4 </a:t>
            </a:r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成员： </a:t>
            </a:r>
          </a:p>
          <a:p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具体负责公司危险废物的收集、分类整理、贮存、转运、转移、综合利用，落实危险废物污染管理小组各项工作的实施情况。</a:t>
            </a:r>
          </a:p>
          <a:p>
            <a:r>
              <a:rPr lang="en-US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5.4 </a:t>
            </a:r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安环部</a:t>
            </a:r>
          </a:p>
          <a:p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）组织开展主持公司危险废物污染防治日常工作。建立管理网络、档案、台帐，完善保护管理体系；监督各部门的污染物防治情况；</a:t>
            </a:r>
          </a:p>
          <a:p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）组织开展公司危险废物污染防治宣传教育和保护、业务培训，提高公司员工危险废物污染防治素质。</a:t>
            </a:r>
          </a:p>
          <a:p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）定期组织危险废物污染事故应急演练工作。</a:t>
            </a:r>
          </a:p>
          <a:p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）参与危险废物污染事故调查，按</a:t>
            </a:r>
            <a:r>
              <a:rPr lang="en-US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“</a:t>
            </a:r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事故四不放过</a:t>
            </a:r>
            <a:r>
              <a:rPr lang="en-US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”</a:t>
            </a:r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原则，向公司提岀调查报告和处理建议。</a:t>
            </a:r>
          </a:p>
          <a:p>
            <a:r>
              <a:rPr lang="en-US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5.5</a:t>
            </a:r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统合生产中心</a:t>
            </a:r>
          </a:p>
          <a:p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）落实危险废物按国家相关规定进行收集、贮存具体情况。</a:t>
            </a:r>
          </a:p>
          <a:p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）对生产系统开、停车和事故状态下的污染物堆存要釆取有效防范、应 急措施，避免污染环境；</a:t>
            </a:r>
          </a:p>
          <a:p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 落实危险废物储存点的日常检查，不得放置其它物品，应配备相关的消防器材及危险废物标识。</a:t>
            </a:r>
          </a:p>
          <a:p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）负责公司危险废物处置设施的日常运行及处理台账的记录。</a:t>
            </a:r>
          </a:p>
          <a:p>
            <a:r>
              <a:rPr lang="en-US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5.6</a:t>
            </a:r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其他相关部门</a:t>
            </a:r>
          </a:p>
          <a:p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）配合安环部开展公司危险废物污染防治日常工作；</a:t>
            </a:r>
          </a:p>
          <a:p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zh-CN" sz="12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）落实危险废物储存点的日常检查，不得放置其它物品，应配备相关的消防器材及危险废物标识。</a:t>
            </a:r>
          </a:p>
          <a:p>
            <a:endParaRPr lang="zh-CN" altLang="zh-CN" sz="1200" dirty="0"/>
          </a:p>
        </p:txBody>
      </p:sp>
      <p:sp>
        <p:nvSpPr>
          <p:cNvPr id="9" name="テキスト プレースホルダー 4">
            <a:extLst>
              <a:ext uri="{FF2B5EF4-FFF2-40B4-BE49-F238E27FC236}">
                <a16:creationId xmlns:a16="http://schemas.microsoft.com/office/drawing/2014/main" id="{D20AEF8F-ACFA-449B-9C9A-F7DE7CE8865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-1"/>
            <a:ext cx="6229350" cy="558801"/>
          </a:xfrm>
        </p:spPr>
        <p:txBody>
          <a:bodyPr/>
          <a:lstStyle/>
          <a:p>
            <a:r>
              <a:rPr lang="zh-CN" altLang="zh-CN" dirty="0"/>
              <a:t>污染防治工作责任制</a:t>
            </a:r>
            <a:r>
              <a:rPr lang="en-US" altLang="zh-CN" dirty="0"/>
              <a:t>-</a:t>
            </a:r>
            <a:r>
              <a:rPr lang="en-US" altLang="zh-CN" dirty="0" smtClean="0"/>
              <a:t>DNCS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236142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プレースホルダー 4">
            <a:extLst>
              <a:ext uri="{FF2B5EF4-FFF2-40B4-BE49-F238E27FC236}">
                <a16:creationId xmlns:a16="http://schemas.microsoft.com/office/drawing/2014/main" id="{D20AEF8F-ACFA-449B-9C9A-F7DE7CE8865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-1"/>
            <a:ext cx="6229350" cy="558801"/>
          </a:xfrm>
        </p:spPr>
        <p:txBody>
          <a:bodyPr/>
          <a:lstStyle/>
          <a:p>
            <a:r>
              <a:rPr lang="en-US" altLang="zh-CN" dirty="0" smtClean="0"/>
              <a:t>2024</a:t>
            </a:r>
            <a:r>
              <a:rPr lang="zh-CN" altLang="en-US" dirty="0" smtClean="0"/>
              <a:t>年危险</a:t>
            </a:r>
            <a:r>
              <a:rPr lang="zh-CN" altLang="en-US" dirty="0"/>
              <a:t>废弃物产生处置情况公示</a:t>
            </a:r>
            <a:endParaRPr lang="zh-CN" altLang="zh-CN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936689"/>
              </p:ext>
            </p:extLst>
          </p:nvPr>
        </p:nvGraphicFramePr>
        <p:xfrm>
          <a:off x="241299" y="801381"/>
          <a:ext cx="8694882" cy="56490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8094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27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6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3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63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kumimoji="1" lang="zh-CN" sz="1200" kern="100" dirty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危废编号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kumimoji="1" lang="zh-CN" sz="1200" kern="100" dirty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危废名称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宋体" panose="02010600030101010101" pitchFamily="2" charset="-122"/>
                        </a:rPr>
                        <a:t>产生情况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kumimoji="1" lang="zh-CN" sz="1200" kern="100" dirty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处置情况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kumimoji="1" lang="zh-CN" sz="1200" kern="100" dirty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处置去向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宋体" panose="02010600030101010101" pitchFamily="2" charset="-122"/>
                        </a:rPr>
                        <a:t>HW11 900-013-11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宋体" panose="02010600030101010101" pitchFamily="2" charset="-122"/>
                        </a:rPr>
                        <a:t>OIME</a:t>
                      </a:r>
                      <a:r>
                        <a:rPr lang="zh-CN" altLang="en-US" sz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宋体" panose="02010600030101010101" pitchFamily="2" charset="-122"/>
                        </a:rPr>
                        <a:t>废液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zh-CN" sz="1200" kern="1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722.2522</a:t>
                      </a:r>
                      <a:endParaRPr kumimoji="1" lang="zh-CN" sz="1200" kern="1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zh-CN" sz="1200" kern="1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722.2522</a:t>
                      </a:r>
                      <a:endParaRPr kumimoji="1" lang="zh-CN" sz="1200" kern="1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kumimoji="1" lang="zh-CN" altLang="en-US" sz="1200" b="0" kern="1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自主焚烧</a:t>
                      </a:r>
                      <a:endParaRPr kumimoji="1" lang="zh-CN" sz="1200" b="0" kern="1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2958459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宋体" panose="02010600030101010101" pitchFamily="2" charset="-122"/>
                        </a:rPr>
                        <a:t>HW11 900-013-11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宋体" panose="02010600030101010101" pitchFamily="2" charset="-122"/>
                        </a:rPr>
                        <a:t>甲醇废液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zh-CN" sz="1200" kern="1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374.213</a:t>
                      </a:r>
                      <a:endParaRPr kumimoji="1" lang="zh-CN" sz="1200" kern="1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zh-CN" sz="1200" kern="1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374.213</a:t>
                      </a:r>
                      <a:endParaRPr kumimoji="1" lang="zh-CN" altLang="zh-CN" sz="1200" kern="1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kumimoji="1" lang="zh-CN" altLang="en-US" sz="1200" b="0" kern="1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自主焚烧</a:t>
                      </a:r>
                      <a:endParaRPr kumimoji="1" lang="zh-CN" sz="1200" b="0" kern="1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7500206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宋体" panose="02010600030101010101" pitchFamily="2" charset="-122"/>
                        </a:rPr>
                        <a:t>HW11 900-013-11</a:t>
                      </a:r>
                      <a:endParaRPr lang="zh-CN" altLang="zh-CN" sz="1200" dirty="0" smtClean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宋体" panose="02010600030101010101" pitchFamily="2" charset="-122"/>
                        </a:rPr>
                        <a:t>有机废液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zh-CN" sz="1200" kern="1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214.3081</a:t>
                      </a:r>
                      <a:endParaRPr kumimoji="1" lang="zh-CN" sz="1200" kern="1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zh-CN" sz="1200" kern="1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214.3081</a:t>
                      </a:r>
                      <a:endParaRPr kumimoji="1" lang="zh-CN" altLang="zh-CN" sz="1200" kern="1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1200" b="0" kern="1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自主焚烧</a:t>
                      </a:r>
                      <a:endParaRPr kumimoji="1" lang="zh-CN" altLang="zh-CN" sz="1200" b="0" kern="100" dirty="0" smtClean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64334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宋体" panose="02010600030101010101" pitchFamily="2" charset="-122"/>
                        </a:rPr>
                        <a:t>HW49 900-041-49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宋体" panose="02010600030101010101" pitchFamily="2" charset="-122"/>
                        </a:rPr>
                        <a:t>废硅胶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zh-CN" sz="1200" kern="1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11.98</a:t>
                      </a:r>
                      <a:endParaRPr kumimoji="1" lang="zh-CN" sz="1200" kern="1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zh-CN" sz="1200" kern="1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11.98</a:t>
                      </a:r>
                      <a:endParaRPr kumimoji="1" lang="zh-CN" sz="1200" kern="1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kumimoji="1" lang="zh-CN" altLang="en-US" sz="1200" b="0" kern="1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华瑞、新区、永之清、光大、荣望、宏祥、苏伊士</a:t>
                      </a:r>
                      <a:endParaRPr kumimoji="1" lang="zh-CN" altLang="zh-CN" sz="1200" b="0" kern="1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463177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宋体" panose="02010600030101010101" pitchFamily="2" charset="-122"/>
                        </a:rPr>
                        <a:t>HW49 900-039-49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宋体" panose="02010600030101010101" pitchFamily="2" charset="-122"/>
                        </a:rPr>
                        <a:t>废活性炭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zh-CN" sz="1200" kern="1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24.336</a:t>
                      </a:r>
                      <a:endParaRPr kumimoji="1" lang="zh-CN" sz="1200" kern="1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zh-CN" sz="1200" kern="1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24.336</a:t>
                      </a:r>
                      <a:endParaRPr kumimoji="1" lang="zh-CN" sz="1200" kern="1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kumimoji="1" lang="zh-CN" altLang="en-US" sz="1200" b="0" kern="1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荣望、永之清、新区、</a:t>
                      </a:r>
                      <a:r>
                        <a:rPr kumimoji="1" lang="zh-CN" altLang="en-US" sz="1200" b="0" kern="1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苏伊士、华瑞、中天</a:t>
                      </a:r>
                      <a:endParaRPr kumimoji="1" lang="zh-CN" sz="1200" b="0" kern="1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832407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宋体" panose="02010600030101010101" pitchFamily="2" charset="-122"/>
                        </a:rPr>
                        <a:t>HW45 900-036-45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宋体" panose="02010600030101010101" pitchFamily="2" charset="-122"/>
                        </a:rPr>
                        <a:t>精馏残液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zh-CN" sz="1200" kern="1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13.31</a:t>
                      </a:r>
                      <a:endParaRPr kumimoji="1" lang="zh-CN" sz="1200" kern="1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zh-CN" sz="1200" kern="1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13.31</a:t>
                      </a:r>
                      <a:endParaRPr kumimoji="1" lang="zh-CN" sz="1200" kern="1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kumimoji="1" lang="zh-CN" altLang="en-US" sz="1200" b="0" kern="1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华瑞、新区、永之</a:t>
                      </a:r>
                      <a:r>
                        <a:rPr kumimoji="1" lang="zh-CN" altLang="en-US" sz="1200" b="0" kern="1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清、光大、荣望、宏祥、苏伊士</a:t>
                      </a:r>
                      <a:endParaRPr kumimoji="1" lang="zh-CN" sz="1200" b="0" kern="1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670197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zh-CN" sz="1200" kern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HW13 265-104-13</a:t>
                      </a:r>
                      <a:endParaRPr kumimoji="1" lang="zh-CN" sz="1200" kern="12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zh-CN" alt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物化污泥</a:t>
                      </a:r>
                      <a:endParaRPr kumimoji="1" lang="zh-CN" sz="1200" kern="12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zh-CN" sz="1200" kern="1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1181.826</a:t>
                      </a:r>
                      <a:endParaRPr kumimoji="1" lang="zh-CN" sz="1200" kern="1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zh-CN" sz="1200" kern="1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1181.826</a:t>
                      </a:r>
                      <a:endParaRPr kumimoji="1" lang="zh-CN" sz="1200" kern="1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kumimoji="1" lang="zh-CN" altLang="en-US" sz="1200" b="0" kern="1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荣望、新区、永之清、中天、盈天、苏伊士、</a:t>
                      </a:r>
                      <a:r>
                        <a:rPr kumimoji="1" lang="zh-CN" altLang="en-US" sz="1200" b="0" kern="1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华瑞、宏祥、光大</a:t>
                      </a:r>
                      <a:endParaRPr kumimoji="1" lang="zh-CN" sz="1200" b="0" kern="1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754362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zh-CN" sz="1200" kern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HW11 900-013-11</a:t>
                      </a:r>
                      <a:endParaRPr kumimoji="1" lang="zh-CN" sz="1200" kern="12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zh-CN" alt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废盐</a:t>
                      </a:r>
                      <a:endParaRPr kumimoji="1" lang="zh-CN" sz="1200" kern="12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zh-CN" sz="1200" kern="1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441.68</a:t>
                      </a:r>
                      <a:endParaRPr kumimoji="1" lang="zh-CN" sz="1200" kern="1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zh-CN" sz="1200" kern="1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441.68</a:t>
                      </a:r>
                      <a:endParaRPr kumimoji="1" lang="zh-CN" sz="1200" kern="1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kumimoji="1" lang="zh-CN" altLang="en-US" sz="1200" b="0" kern="1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国投、开拓</a:t>
                      </a:r>
                      <a:r>
                        <a:rPr kumimoji="1" lang="zh-CN" altLang="en-US" sz="1200" b="0" kern="1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者、美东</a:t>
                      </a:r>
                      <a:endParaRPr kumimoji="1" lang="zh-CN" sz="1200" b="0" kern="1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2174788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zh-CN" sz="1200" kern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HW50 772-007-50</a:t>
                      </a:r>
                      <a:endParaRPr kumimoji="1" lang="zh-CN" sz="1200" kern="12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zh-CN" alt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废催化剂</a:t>
                      </a:r>
                      <a:endParaRPr kumimoji="1" lang="zh-CN" sz="1200" kern="12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zh-CN" sz="1200" kern="1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0</a:t>
                      </a:r>
                      <a:endParaRPr kumimoji="1" lang="zh-CN" sz="1200" kern="1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zh-CN" sz="1200" kern="1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0</a:t>
                      </a:r>
                      <a:endParaRPr kumimoji="1" lang="zh-CN" sz="1200" kern="1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zh-CN" sz="1200" b="0" kern="1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/</a:t>
                      </a:r>
                      <a:endParaRPr kumimoji="1" lang="zh-CN" sz="1200" b="0" kern="1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2998077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宋体" panose="02010600030101010101" pitchFamily="2" charset="-122"/>
                        </a:rPr>
                        <a:t>HW49 900-041-49</a:t>
                      </a:r>
                      <a:endParaRPr lang="zh-CN" altLang="zh-CN" sz="1200" dirty="0" smtClean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zh-CN" alt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废分子筛</a:t>
                      </a:r>
                      <a:endParaRPr kumimoji="1" lang="zh-CN" sz="1200" kern="12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zh-CN" sz="1200" kern="1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0.18</a:t>
                      </a:r>
                      <a:endParaRPr kumimoji="1" lang="zh-CN" sz="1200" kern="1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zh-CN" sz="1200" kern="1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0.18</a:t>
                      </a:r>
                      <a:endParaRPr kumimoji="1" lang="zh-CN" sz="1200" kern="1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kumimoji="1" lang="zh-CN" altLang="en-US" sz="1200" b="0" kern="1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荣望、苏伊士</a:t>
                      </a:r>
                      <a:endParaRPr kumimoji="1" lang="zh-CN" altLang="zh-CN" sz="1200" b="0" kern="1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22160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683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プレースホルダー 4">
            <a:extLst>
              <a:ext uri="{FF2B5EF4-FFF2-40B4-BE49-F238E27FC236}">
                <a16:creationId xmlns:a16="http://schemas.microsoft.com/office/drawing/2014/main" id="{D20AEF8F-ACFA-449B-9C9A-F7DE7CE8865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-1"/>
            <a:ext cx="6229350" cy="558801"/>
          </a:xfrm>
        </p:spPr>
        <p:txBody>
          <a:bodyPr/>
          <a:lstStyle/>
          <a:p>
            <a:r>
              <a:rPr lang="en-US" altLang="zh-CN" dirty="0" smtClean="0"/>
              <a:t>2024</a:t>
            </a:r>
            <a:r>
              <a:rPr lang="zh-CN" altLang="en-US" dirty="0" smtClean="0"/>
              <a:t>年危险</a:t>
            </a:r>
            <a:r>
              <a:rPr lang="zh-CN" altLang="en-US" dirty="0" smtClean="0"/>
              <a:t>废弃物产生处置情况公示</a:t>
            </a:r>
            <a:endParaRPr lang="zh-CN" altLang="zh-CN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229929"/>
              </p:ext>
            </p:extLst>
          </p:nvPr>
        </p:nvGraphicFramePr>
        <p:xfrm>
          <a:off x="241299" y="648240"/>
          <a:ext cx="8694882" cy="58916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47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1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29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72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857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8800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kumimoji="1" lang="zh-CN" sz="1200" kern="100" dirty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危废编号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kumimoji="1" lang="zh-CN" sz="1200" kern="100" dirty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危废名称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宋体" panose="02010600030101010101" pitchFamily="2" charset="-122"/>
                        </a:rPr>
                        <a:t>产生情况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kumimoji="1" lang="zh-CN" sz="1200" kern="100" dirty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处置情况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kumimoji="1" lang="zh-CN" sz="1200" kern="100" dirty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处置去向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宋体" panose="02010600030101010101" pitchFamily="2" charset="-122"/>
                        </a:rPr>
                        <a:t>HW49 900-041-49</a:t>
                      </a:r>
                      <a:endParaRPr lang="zh-CN" altLang="zh-CN" sz="12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zh-CN" altLang="en-US" sz="1200" kern="1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含油抹布</a:t>
                      </a:r>
                      <a:endParaRPr kumimoji="1" lang="zh-CN" sz="1200" kern="1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zh-CN" sz="1200" kern="1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3.547</a:t>
                      </a:r>
                      <a:endParaRPr kumimoji="1" lang="zh-CN" sz="1200" kern="1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宋体" panose="02010600030101010101" pitchFamily="2" charset="-122"/>
                        </a:rPr>
                        <a:t>3.547</a:t>
                      </a:r>
                      <a:endParaRPr lang="zh-CN" sz="1200" dirty="0"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kumimoji="1" lang="zh-CN" altLang="en-US" sz="1200" b="0" kern="1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华瑞、荣望、中天、苏伊士、盈天、新区、宏祥</a:t>
                      </a:r>
                      <a:endParaRPr kumimoji="1" lang="zh-CN" sz="1200" b="0" kern="1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5322764"/>
                  </a:ext>
                </a:extLst>
              </a:tr>
              <a:tr h="478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宋体" panose="02010600030101010101" pitchFamily="2" charset="-122"/>
                        </a:rPr>
                        <a:t>HW03 900-002-03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宋体" panose="02010600030101010101" pitchFamily="2" charset="-122"/>
                        </a:rPr>
                        <a:t>废药品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宋体" panose="02010600030101010101" pitchFamily="2" charset="-122"/>
                        </a:rPr>
                        <a:t>0.005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宋体" panose="02010600030101010101" pitchFamily="2" charset="-122"/>
                        </a:rPr>
                        <a:t>0.005</a:t>
                      </a:r>
                      <a:endParaRPr lang="zh-CN" sz="1200" dirty="0"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kumimoji="1" lang="zh-CN" altLang="en-US" sz="1200" b="0" kern="1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新区</a:t>
                      </a:r>
                      <a:endParaRPr kumimoji="1" lang="zh-CN" sz="1200" b="0" kern="1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2958459"/>
                  </a:ext>
                </a:extLst>
              </a:tr>
              <a:tr h="478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宋体" panose="02010600030101010101" pitchFamily="2" charset="-122"/>
                        </a:rPr>
                        <a:t>HW49 900-047-49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宋体" panose="02010600030101010101" pitchFamily="2" charset="-122"/>
                        </a:rPr>
                        <a:t>实验室废液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宋体" panose="02010600030101010101" pitchFamily="2" charset="-122"/>
                        </a:rPr>
                        <a:t>0.734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宋体" panose="02010600030101010101" pitchFamily="2" charset="-122"/>
                        </a:rPr>
                        <a:t>0.734</a:t>
                      </a:r>
                      <a:endParaRPr lang="zh-CN" sz="1200" dirty="0"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kumimoji="1" lang="zh-CN" altLang="en-US" sz="1200" b="0" kern="1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宏祥、永</a:t>
                      </a:r>
                      <a:r>
                        <a:rPr kumimoji="1" lang="zh-CN" altLang="en-US" sz="1200" b="0" kern="1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之清、苏伊士、</a:t>
                      </a:r>
                      <a:r>
                        <a:rPr kumimoji="1" lang="zh-CN" altLang="en-US" sz="1200" b="0" kern="1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华瑞、荣望、光大、新区</a:t>
                      </a:r>
                      <a:endParaRPr kumimoji="1" lang="zh-CN" sz="1200" b="0" kern="1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7500206"/>
                  </a:ext>
                </a:extLst>
              </a:tr>
              <a:tr h="478800">
                <a:tc>
                  <a:txBody>
                    <a:bodyPr/>
                    <a:lstStyle/>
                    <a:p>
                      <a:pPr marL="0" marR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宋体" panose="02010600030101010101" pitchFamily="2" charset="-122"/>
                        </a:rPr>
                        <a:t>HW49 900-041-49</a:t>
                      </a:r>
                      <a:endParaRPr lang="zh-CN" altLang="zh-CN" sz="1200" dirty="0" smtClean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宋体" panose="02010600030101010101" pitchFamily="2" charset="-122"/>
                        </a:rPr>
                        <a:t>废包装桶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宋体" panose="02010600030101010101" pitchFamily="2" charset="-122"/>
                        </a:rPr>
                        <a:t>1608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宋体" panose="02010600030101010101" pitchFamily="2" charset="-122"/>
                        </a:rPr>
                        <a:t>1608</a:t>
                      </a:r>
                      <a:endParaRPr lang="zh-CN" sz="1200" dirty="0"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kumimoji="1" lang="zh-CN" altLang="en-US" sz="1200" b="0" kern="1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福新、金科</a:t>
                      </a:r>
                      <a:endParaRPr kumimoji="1" lang="zh-CN" sz="1200" b="0" kern="1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4631773"/>
                  </a:ext>
                </a:extLst>
              </a:tr>
              <a:tr h="478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宋体" panose="02010600030101010101" pitchFamily="2" charset="-122"/>
                        </a:rPr>
                        <a:t>HW13</a:t>
                      </a:r>
                      <a:r>
                        <a:rPr lang="en-US" altLang="zh-CN" sz="1200" baseline="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宋体" panose="02010600030101010101" pitchFamily="2" charset="-122"/>
                        </a:rPr>
                        <a:t> 900-015-13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宋体" panose="02010600030101010101" pitchFamily="2" charset="-122"/>
                        </a:rPr>
                        <a:t>废树脂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429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1200" kern="1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9.791</a:t>
                      </a:r>
                      <a:endParaRPr kumimoji="1" lang="zh-CN" altLang="zh-CN" sz="1200" kern="100" dirty="0" smtClean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宋体" panose="02010600030101010101" pitchFamily="2" charset="-122"/>
                        </a:rPr>
                        <a:t>9.791</a:t>
                      </a:r>
                      <a:endParaRPr lang="en-US" altLang="zh-CN" sz="1200" dirty="0" smtClean="0"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kumimoji="1" lang="zh-CN" altLang="en-US" sz="1200" b="0" kern="1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永之</a:t>
                      </a:r>
                      <a:r>
                        <a:rPr kumimoji="1" lang="zh-CN" altLang="en-US" sz="1200" b="0" kern="1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清、光大、新区、宏祥、荣望、华瑞</a:t>
                      </a:r>
                      <a:endParaRPr kumimoji="1" lang="zh-CN" sz="1200" b="0" kern="1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8324070"/>
                  </a:ext>
                </a:extLst>
              </a:tr>
              <a:tr h="478800">
                <a:tc>
                  <a:txBody>
                    <a:bodyPr/>
                    <a:lstStyle/>
                    <a:p>
                      <a:pPr marL="0" marR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1200" kern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HW49 900-041-49</a:t>
                      </a:r>
                      <a:endParaRPr kumimoji="1" lang="zh-CN" altLang="zh-CN" sz="1200" kern="1200" dirty="0" smtClean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3429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zh-CN" alt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废包装瓶、桶</a:t>
                      </a:r>
                      <a:endParaRPr kumimoji="1" lang="zh-CN" sz="1200" kern="12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宋体" panose="02010600030101010101" pitchFamily="2" charset="-122"/>
                        </a:rPr>
                        <a:t>4.712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zh-CN" sz="1200" kern="1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4.712</a:t>
                      </a:r>
                      <a:endParaRPr kumimoji="1" lang="zh-CN" sz="1200" kern="1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kumimoji="1" lang="zh-CN" altLang="en-US" sz="1200" b="0" kern="1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荣望、中天、新区、苏伊士、永之清、盈</a:t>
                      </a:r>
                      <a:r>
                        <a:rPr kumimoji="1" lang="zh-CN" altLang="en-US" sz="1200" b="0" kern="1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天、华瑞、光大、宏祥</a:t>
                      </a:r>
                      <a:endParaRPr kumimoji="1" lang="zh-CN" sz="1200" b="0" kern="1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6701974"/>
                  </a:ext>
                </a:extLst>
              </a:tr>
              <a:tr h="478800">
                <a:tc>
                  <a:txBody>
                    <a:bodyPr/>
                    <a:lstStyle/>
                    <a:p>
                      <a:pPr marL="0" marR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1200" kern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HW08 900-249-08</a:t>
                      </a:r>
                      <a:endParaRPr kumimoji="1" lang="zh-CN" altLang="zh-CN" sz="1200" kern="1200" dirty="0" smtClean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3429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zh-CN" alt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废机械油</a:t>
                      </a:r>
                      <a:endParaRPr kumimoji="1" lang="zh-CN" sz="1200" kern="12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zh-CN" sz="1200" kern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6.393</a:t>
                      </a:r>
                      <a:endParaRPr kumimoji="1" lang="zh-CN" sz="1200" kern="12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1200" kern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6.393</a:t>
                      </a:r>
                      <a:endParaRPr kumimoji="1" lang="zh-CN" altLang="zh-CN" sz="1200" kern="1200" dirty="0" smtClean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kumimoji="1" lang="zh-CN" altLang="en-US" sz="1200" b="0" kern="1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荣望、宏祥、新区、苏伊士、永之清、盈天</a:t>
                      </a:r>
                      <a:endParaRPr kumimoji="1" lang="zh-CN" sz="1200" b="0" kern="1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7543625"/>
                  </a:ext>
                </a:extLst>
              </a:tr>
              <a:tr h="478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en-US" altLang="zh-CN" sz="1200" kern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HW13 265-104-13</a:t>
                      </a:r>
                      <a:endParaRPr kumimoji="1" lang="zh-CN" sz="1200" kern="12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宋体" panose="02010600030101010101" pitchFamily="2" charset="-122"/>
                        </a:rPr>
                        <a:t>生产废水</a:t>
                      </a:r>
                      <a:r>
                        <a:rPr lang="zh-CN" altLang="en-US" sz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宋体" panose="02010600030101010101" pitchFamily="2" charset="-122"/>
                        </a:rPr>
                        <a:t>生化污泥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宋体" panose="02010600030101010101" pitchFamily="2" charset="-122"/>
                        </a:rPr>
                        <a:t>4.183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429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宋体" panose="02010600030101010101" pitchFamily="2" charset="-122"/>
                        </a:rPr>
                        <a:t>4.183</a:t>
                      </a:r>
                      <a:endParaRPr lang="zh-CN" altLang="zh-CN" sz="1200" dirty="0" smtClean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kumimoji="1" lang="zh-CN" altLang="en-US" sz="1200" b="0" kern="1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华瑞、中天、永之清、荣望</a:t>
                      </a:r>
                      <a:endParaRPr kumimoji="1" lang="zh-CN" sz="1200" b="0" kern="1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4680567"/>
                  </a:ext>
                </a:extLst>
              </a:tr>
              <a:tr h="478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en-US" altLang="zh-CN" sz="1200" kern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HW12 900-299-12</a:t>
                      </a:r>
                      <a:endParaRPr kumimoji="1" lang="zh-CN" sz="1200" kern="12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宋体" panose="02010600030101010101" pitchFamily="2" charset="-122"/>
                        </a:rPr>
                        <a:t>涂料废物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宋体" panose="02010600030101010101" pitchFamily="2" charset="-122"/>
                        </a:rPr>
                        <a:t>0.682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429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宋体" panose="02010600030101010101" pitchFamily="2" charset="-122"/>
                        </a:rPr>
                        <a:t>0.682</a:t>
                      </a:r>
                      <a:endParaRPr lang="zh-CN" altLang="zh-CN" sz="1200" dirty="0" smtClean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kumimoji="1" lang="zh-CN" altLang="en-US" sz="1200" b="0" kern="1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华瑞、永之清、荣望</a:t>
                      </a:r>
                      <a:endParaRPr kumimoji="1" lang="zh-CN" sz="1200" b="0" kern="1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13473"/>
                  </a:ext>
                </a:extLst>
              </a:tr>
              <a:tr h="478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en-US" altLang="zh-CN" sz="1200" kern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HW49 900-041-49</a:t>
                      </a:r>
                      <a:endParaRPr kumimoji="1" lang="zh-CN" sz="1200" kern="12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宋体" panose="02010600030101010101" pitchFamily="2" charset="-122"/>
                        </a:rPr>
                        <a:t>废包装袋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宋体" panose="02010600030101010101" pitchFamily="2" charset="-122"/>
                        </a:rPr>
                        <a:t>38.801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宋体" panose="02010600030101010101" pitchFamily="2" charset="-122"/>
                        </a:rPr>
                        <a:t>38.801</a:t>
                      </a:r>
                      <a:endParaRPr lang="zh-CN" sz="1200" dirty="0"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kumimoji="1" lang="zh-CN" altLang="en-US" sz="1200" b="0" kern="100" dirty="0" smtClean="0">
                          <a:solidFill>
                            <a:srgbClr val="00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荣望、中天、新区、苏伊士、永之清、盈天、华瑞、光大、宏祥</a:t>
                      </a:r>
                      <a:endParaRPr kumimoji="1" lang="zh-CN" altLang="zh-CN" sz="1200" b="0" kern="100" dirty="0"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93683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668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プレースホルダー 4">
            <a:extLst>
              <a:ext uri="{FF2B5EF4-FFF2-40B4-BE49-F238E27FC236}">
                <a16:creationId xmlns:a16="http://schemas.microsoft.com/office/drawing/2014/main" id="{D20AEF8F-ACFA-449B-9C9A-F7DE7CE8865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-1"/>
            <a:ext cx="6229350" cy="558801"/>
          </a:xfrm>
        </p:spPr>
        <p:txBody>
          <a:bodyPr/>
          <a:lstStyle/>
          <a:p>
            <a:r>
              <a:rPr lang="zh-CN" altLang="en-US" dirty="0" smtClean="0"/>
              <a:t>废弃物管理各部门职责</a:t>
            </a:r>
            <a:endParaRPr lang="zh-CN" altLang="zh-CN" dirty="0"/>
          </a:p>
        </p:txBody>
      </p:sp>
      <p:sp>
        <p:nvSpPr>
          <p:cNvPr id="8" name="TextBox 4"/>
          <p:cNvSpPr txBox="1"/>
          <p:nvPr/>
        </p:nvSpPr>
        <p:spPr>
          <a:xfrm>
            <a:off x="241300" y="5840940"/>
            <a:ext cx="51943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0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注：●表示主要担当部门</a:t>
            </a:r>
            <a:r>
              <a:rPr lang="en-US" altLang="zh-CN" sz="20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endParaRPr lang="zh-CN" altLang="zh-CN" sz="2000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0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zh-CN" sz="20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○</a:t>
            </a:r>
            <a:r>
              <a:rPr lang="zh-CN" altLang="zh-CN" sz="20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表示协助担当</a:t>
            </a:r>
            <a:r>
              <a:rPr lang="zh-CN" altLang="zh-CN" sz="200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部门</a:t>
            </a:r>
            <a:endParaRPr lang="zh-CN" altLang="zh-CN" sz="2000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781697"/>
              </p:ext>
            </p:extLst>
          </p:nvPr>
        </p:nvGraphicFramePr>
        <p:xfrm>
          <a:off x="804568" y="630502"/>
          <a:ext cx="7495202" cy="5212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89819">
                  <a:extLst>
                    <a:ext uri="{9D8B030D-6E8A-4147-A177-3AD203B41FA5}">
                      <a16:colId xmlns:a16="http://schemas.microsoft.com/office/drawing/2014/main" val="3104888898"/>
                    </a:ext>
                  </a:extLst>
                </a:gridCol>
                <a:gridCol w="1710181">
                  <a:extLst>
                    <a:ext uri="{9D8B030D-6E8A-4147-A177-3AD203B41FA5}">
                      <a16:colId xmlns:a16="http://schemas.microsoft.com/office/drawing/2014/main" val="4132428557"/>
                    </a:ext>
                  </a:extLst>
                </a:gridCol>
                <a:gridCol w="1595202">
                  <a:extLst>
                    <a:ext uri="{9D8B030D-6E8A-4147-A177-3AD203B41FA5}">
                      <a16:colId xmlns:a16="http://schemas.microsoft.com/office/drawing/2014/main" val="3953961973"/>
                    </a:ext>
                  </a:extLst>
                </a:gridCol>
              </a:tblGrid>
              <a:tr h="364437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职</a:t>
                      </a:r>
                      <a:r>
                        <a:rPr lang="en-US" sz="2400" kern="100" dirty="0"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       </a:t>
                      </a:r>
                      <a:r>
                        <a:rPr lang="zh-CN" sz="2400" kern="100" dirty="0"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责</a:t>
                      </a:r>
                      <a:endParaRPr lang="zh-CN" sz="2000" kern="100" dirty="0"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31063" marR="310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担当部门</a:t>
                      </a:r>
                      <a:endParaRPr lang="zh-CN" sz="1600" kern="100" dirty="0"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31063" marR="310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6660937"/>
                  </a:ext>
                </a:extLst>
              </a:tr>
              <a:tr h="36443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危废产生部门</a:t>
                      </a:r>
                      <a:endParaRPr lang="zh-CN" sz="1600" kern="100" dirty="0"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31063" marR="310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安全环境部</a:t>
                      </a:r>
                      <a:endParaRPr lang="zh-CN" sz="1600" kern="100" dirty="0"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31063" marR="310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4161016"/>
                  </a:ext>
                </a:extLst>
              </a:tr>
              <a:tr h="48591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现场危废产生分类存放</a:t>
                      </a:r>
                      <a:endParaRPr lang="zh-CN" sz="1600" kern="100" dirty="0"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31063" marR="310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●</a:t>
                      </a:r>
                      <a:endParaRPr lang="zh-CN" sz="2000" kern="100" dirty="0"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31063" marR="310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○</a:t>
                      </a:r>
                      <a:endParaRPr lang="zh-CN" sz="2000" kern="100"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31063" marR="310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8081884"/>
                  </a:ext>
                </a:extLst>
              </a:tr>
              <a:tr h="48591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危废公司内转移</a:t>
                      </a:r>
                      <a:endParaRPr lang="zh-CN" sz="1600" kern="100" dirty="0"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31063" marR="310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○</a:t>
                      </a:r>
                      <a:endParaRPr lang="zh-CN" sz="2000" kern="100" dirty="0"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31063" marR="310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●</a:t>
                      </a:r>
                      <a:endParaRPr lang="zh-CN" sz="2000" kern="100" dirty="0"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31063" marR="310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3145396"/>
                  </a:ext>
                </a:extLst>
              </a:tr>
              <a:tr h="48591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危废处置单位确认</a:t>
                      </a:r>
                      <a:endParaRPr lang="zh-CN" sz="1600" kern="100" dirty="0"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31063" marR="310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 </a:t>
                      </a:r>
                      <a:endParaRPr lang="zh-CN" sz="2000" kern="100" dirty="0"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31063" marR="310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●</a:t>
                      </a:r>
                      <a:endParaRPr lang="zh-CN" sz="2000" kern="100" dirty="0"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31063" marR="310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1920436"/>
                  </a:ext>
                </a:extLst>
              </a:tr>
              <a:tr h="48591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危废管理计划及转移申请办理</a:t>
                      </a:r>
                      <a:endParaRPr lang="zh-CN" sz="1600" kern="100" dirty="0"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31063" marR="310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 </a:t>
                      </a:r>
                      <a:endParaRPr lang="zh-CN" sz="2000" kern="100" dirty="0"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31063" marR="310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●</a:t>
                      </a:r>
                      <a:endParaRPr lang="zh-CN" sz="2000" kern="100" dirty="0"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31063" marR="310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8610199"/>
                  </a:ext>
                </a:extLst>
              </a:tr>
              <a:tr h="48591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危废日常转移联单填报及月度申报</a:t>
                      </a:r>
                      <a:endParaRPr lang="zh-CN" sz="1600" kern="100" dirty="0"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31063" marR="310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 </a:t>
                      </a:r>
                      <a:endParaRPr lang="zh-CN" sz="2000" kern="100" dirty="0"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31063" marR="310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●</a:t>
                      </a:r>
                      <a:endParaRPr lang="zh-CN" sz="2000" kern="100" dirty="0"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31063" marR="310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9572843"/>
                  </a:ext>
                </a:extLst>
              </a:tr>
              <a:tr h="48591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危废进出库台账记录</a:t>
                      </a:r>
                      <a:endParaRPr lang="zh-CN" sz="1600" kern="100" dirty="0"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31063" marR="310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 </a:t>
                      </a:r>
                      <a:endParaRPr lang="zh-CN" sz="2000" kern="100" dirty="0"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31063" marR="310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●</a:t>
                      </a:r>
                      <a:endParaRPr lang="zh-CN" sz="2000" kern="100" dirty="0"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31063" marR="310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6383088"/>
                  </a:ext>
                </a:extLst>
              </a:tr>
              <a:tr h="48591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政府检查对应</a:t>
                      </a:r>
                      <a:endParaRPr lang="zh-CN" sz="1600" kern="100" dirty="0"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31063" marR="310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○</a:t>
                      </a:r>
                      <a:endParaRPr lang="zh-CN" sz="2000" kern="100" dirty="0"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31063" marR="310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●</a:t>
                      </a:r>
                      <a:endParaRPr lang="zh-CN" sz="2000" kern="100" dirty="0"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31063" marR="310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7344265"/>
                  </a:ext>
                </a:extLst>
              </a:tr>
              <a:tr h="48591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危废存放情况检查</a:t>
                      </a:r>
                      <a:endParaRPr lang="zh-CN" sz="1600" kern="100" dirty="0"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31063" marR="310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○</a:t>
                      </a:r>
                      <a:endParaRPr lang="zh-CN" sz="2000" kern="100" dirty="0"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31063" marR="310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●</a:t>
                      </a:r>
                      <a:endParaRPr lang="zh-CN" sz="2000" kern="100" dirty="0"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31063" marR="310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40700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740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909_normal_secret_v6">
  <a:themeElements>
    <a:clrScheme name="Daikin Chemicals">
      <a:dk1>
        <a:srgbClr val="30363A"/>
      </a:dk1>
      <a:lt1>
        <a:srgbClr val="FFFFFF"/>
      </a:lt1>
      <a:dk2>
        <a:srgbClr val="0097E0"/>
      </a:dk2>
      <a:lt2>
        <a:srgbClr val="54C3F1"/>
      </a:lt2>
      <a:accent1>
        <a:srgbClr val="002C5D"/>
      </a:accent1>
      <a:accent2>
        <a:srgbClr val="652A6C"/>
      </a:accent2>
      <a:accent3>
        <a:srgbClr val="00826E"/>
      </a:accent3>
      <a:accent4>
        <a:srgbClr val="7A9C04"/>
      </a:accent4>
      <a:accent5>
        <a:srgbClr val="F27428"/>
      </a:accent5>
      <a:accent6>
        <a:srgbClr val="DA3B27"/>
      </a:accent6>
      <a:hlink>
        <a:srgbClr val="00826E"/>
      </a:hlink>
      <a:folHlink>
        <a:srgbClr val="002C5D"/>
      </a:folHlink>
    </a:clrScheme>
    <a:fontScheme name="Daikin Chemicals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kumimoji="1" sz="1600" dirty="0" smtClean="0">
            <a:solidFill>
              <a:schemeClr val="tx1">
                <a:lumMod val="50000"/>
              </a:schemeClr>
            </a:solidFill>
            <a:latin typeface="+mn-lt"/>
            <a:ea typeface="+mn-ea"/>
            <a:cs typeface="Arial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DCC_Daikin Chemicals_template for presentation_normal_CH_202009.potx" id="{9F67306F-C5AF-4E32-A7E0-DE624E3931D8}" vid="{410C5EDD-C607-40EA-A5A5-76722D250A9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DCC_Daikin Chemicals_template for presentation_normal_CH_202009</Template>
  <TotalTime>13554</TotalTime>
  <Words>1448</Words>
  <Application>Microsoft Office PowerPoint</Application>
  <PresentationFormat>全屏显示(4:3)</PresentationFormat>
  <Paragraphs>216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5" baseType="lpstr">
      <vt:lpstr>メイリオ</vt:lpstr>
      <vt:lpstr>ＭＳ Ｐゴシック</vt:lpstr>
      <vt:lpstr>黑体</vt:lpstr>
      <vt:lpstr>宋体</vt:lpstr>
      <vt:lpstr>Arial</vt:lpstr>
      <vt:lpstr>Calibri</vt:lpstr>
      <vt:lpstr>Segoe UI</vt:lpstr>
      <vt:lpstr>Times New Roman</vt:lpstr>
      <vt:lpstr>201909_normal_secret_v6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杨瑾</dc:creator>
  <cp:lastModifiedBy>尹 至铭</cp:lastModifiedBy>
  <cp:revision>35</cp:revision>
  <dcterms:created xsi:type="dcterms:W3CDTF">2020-10-23T07:07:40Z</dcterms:created>
  <dcterms:modified xsi:type="dcterms:W3CDTF">2025-02-13T07:36:54Z</dcterms:modified>
</cp:coreProperties>
</file>